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6" r:id="rId4"/>
    <p:sldId id="267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A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961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8543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9900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76553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806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3260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600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19667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6445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1624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48278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653C1DC-7E08-445F-B813-3AC94D50AD1D}" type="datetimeFigureOut">
              <a:rPr lang="de-DE" smtClean="0"/>
              <a:t>11.04.2023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23FA4D4E-5523-47C8-AC8E-217C350A8859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4484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ahiko.dzlm.de/sites/mahiko/files/videos/original/basicsmaterialeinsetzenklein_teil1.mp4" TargetMode="External"/><Relationship Id="rId2" Type="http://schemas.openxmlformats.org/officeDocument/2006/relationships/hyperlink" Target="https://primakom.dzlm.de/system/files/videos/converted/1211/zahlen_und_rechenops_-_Part_IV__videos_dzlm_mp4_1440857517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83636" y="3838974"/>
            <a:ext cx="7315200" cy="914400"/>
          </a:xfrm>
        </p:spPr>
        <p:txBody>
          <a:bodyPr>
            <a:noAutofit/>
          </a:bodyPr>
          <a:lstStyle/>
          <a:p>
            <a:r>
              <a:rPr lang="de-DE" sz="4000" dirty="0"/>
              <a:t>Anschauungsmaterialien im Mathematikunterricht</a:t>
            </a:r>
          </a:p>
        </p:txBody>
      </p:sp>
      <p:pic>
        <p:nvPicPr>
          <p:cNvPr id="1026" name="Grafik 1" descr="IMG_0003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4073689" y="920750"/>
            <a:ext cx="3681777" cy="253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5A620DC1-082B-BB4A-AB0E-048B134F67F3}"/>
              </a:ext>
            </a:extLst>
          </p:cNvPr>
          <p:cNvSpPr txBox="1"/>
          <p:nvPr/>
        </p:nvSpPr>
        <p:spPr>
          <a:xfrm>
            <a:off x="9566694" y="1768415"/>
            <a:ext cx="23981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</a:rPr>
              <a:t>Interne Fortbildungsreihe </a:t>
            </a:r>
          </a:p>
          <a:p>
            <a:endParaRPr lang="de-DE" sz="2000" dirty="0">
              <a:solidFill>
                <a:schemeClr val="bg1"/>
              </a:solidFill>
            </a:endParaRPr>
          </a:p>
          <a:p>
            <a:endParaRPr lang="de-DE" sz="2000" dirty="0">
              <a:solidFill>
                <a:schemeClr val="bg1"/>
              </a:solidFill>
            </a:endParaRPr>
          </a:p>
          <a:p>
            <a:r>
              <a:rPr lang="de-DE" sz="2000" dirty="0">
                <a:solidFill>
                  <a:schemeClr val="bg1"/>
                </a:solidFill>
              </a:rPr>
              <a:t>Mathefachschafts-gruppe</a:t>
            </a:r>
            <a:endParaRPr lang="en-DE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854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 smtClean="0"/>
              <a:t>Arbeitsauftrag</a:t>
            </a:r>
          </a:p>
          <a:p>
            <a:pPr marL="0" indent="0">
              <a:buNone/>
            </a:pPr>
            <a:r>
              <a:rPr lang="de-DE" dirty="0" smtClean="0"/>
              <a:t>Berechne folgende Aufgaben:</a:t>
            </a:r>
          </a:p>
          <a:p>
            <a:pPr marL="0" indent="0">
              <a:buNone/>
            </a:pPr>
            <a:r>
              <a:rPr lang="de-DE" dirty="0" smtClean="0"/>
              <a:t>A + B = ?</a:t>
            </a:r>
          </a:p>
          <a:p>
            <a:pPr marL="0" indent="0">
              <a:buNone/>
            </a:pPr>
            <a:r>
              <a:rPr lang="de-DE" dirty="0" smtClean="0"/>
              <a:t>B + B = ?</a:t>
            </a:r>
            <a:endParaRPr lang="de-DE" dirty="0"/>
          </a:p>
          <a:p>
            <a:pPr marL="0" indent="0">
              <a:buNone/>
            </a:pPr>
            <a:r>
              <a:rPr lang="de-DE" sz="3200" dirty="0" smtClean="0"/>
              <a:t> </a:t>
            </a:r>
            <a:endParaRPr lang="de-DE" sz="3200" dirty="0"/>
          </a:p>
        </p:txBody>
      </p:sp>
      <p:pic>
        <p:nvPicPr>
          <p:cNvPr id="4" name="Grafik 1" descr="IMG_0003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56498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64923FD7-3794-A60E-2E2D-27C370C3E5D5}"/>
              </a:ext>
            </a:extLst>
          </p:cNvPr>
          <p:cNvSpPr txBox="1"/>
          <p:nvPr/>
        </p:nvSpPr>
        <p:spPr>
          <a:xfrm>
            <a:off x="207034" y="2501098"/>
            <a:ext cx="3107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solidFill>
                  <a:schemeClr val="bg1"/>
                </a:solidFill>
              </a:rPr>
              <a:t>Mathematische Denkmuster verstehen 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-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Mit Buchstaben rechnen</a:t>
            </a:r>
            <a:endParaRPr lang="en-DE" sz="2400" dirty="0">
              <a:solidFill>
                <a:schemeClr val="bg1"/>
              </a:solidFill>
            </a:endParaRPr>
          </a:p>
        </p:txBody>
      </p:sp>
      <p:graphicFrame>
        <p:nvGraphicFramePr>
          <p:cNvPr id="6" name="Tabel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961268"/>
              </p:ext>
            </p:extLst>
          </p:nvPr>
        </p:nvGraphicFramePr>
        <p:xfrm>
          <a:off x="3603105" y="4440090"/>
          <a:ext cx="8127990" cy="1227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15">
                  <a:extLst>
                    <a:ext uri="{9D8B030D-6E8A-4147-A177-3AD203B41FA5}">
                      <a16:colId xmlns:a16="http://schemas.microsoft.com/office/drawing/2014/main" val="23589161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17614495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8752012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22917257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1873442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9682169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75129136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8382524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6258493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39752900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09274469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5113617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3634467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24494209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669911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455939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2478977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635359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080403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94256007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15086137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50561212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0434522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7549523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38671729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682806571"/>
                    </a:ext>
                  </a:extLst>
                </a:gridCol>
              </a:tblGrid>
              <a:tr h="328857">
                <a:tc>
                  <a:txBody>
                    <a:bodyPr/>
                    <a:lstStyle/>
                    <a:p>
                      <a:r>
                        <a:rPr lang="de-DE" dirty="0" smtClean="0"/>
                        <a:t>A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C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I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L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M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O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Q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U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W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Y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Z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714676"/>
                  </a:ext>
                </a:extLst>
              </a:tr>
              <a:tr h="252484"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6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7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8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9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10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16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17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18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19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20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26</a:t>
                      </a:r>
                      <a:endParaRPr lang="de-DE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5324638"/>
                  </a:ext>
                </a:extLst>
              </a:tr>
              <a:tr h="548095">
                <a:tc>
                  <a:txBody>
                    <a:bodyPr/>
                    <a:lstStyle/>
                    <a:p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6127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1046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D + D= ?</a:t>
            </a:r>
          </a:p>
          <a:p>
            <a:pPr marL="0" indent="0">
              <a:buNone/>
            </a:pPr>
            <a:r>
              <a:rPr lang="de-DE" dirty="0" smtClean="0"/>
              <a:t>M + N= ?</a:t>
            </a:r>
          </a:p>
          <a:p>
            <a:pPr marL="0" indent="0">
              <a:buNone/>
            </a:pPr>
            <a:r>
              <a:rPr lang="de-DE" dirty="0" smtClean="0"/>
              <a:t>W – P = ?</a:t>
            </a:r>
            <a:endParaRPr lang="de-DE" dirty="0"/>
          </a:p>
          <a:p>
            <a:pPr marL="0" indent="0">
              <a:buNone/>
            </a:pPr>
            <a:r>
              <a:rPr lang="de-DE" sz="3200" dirty="0" smtClean="0"/>
              <a:t> </a:t>
            </a:r>
            <a:endParaRPr lang="de-DE" sz="3200" dirty="0"/>
          </a:p>
        </p:txBody>
      </p:sp>
      <p:pic>
        <p:nvPicPr>
          <p:cNvPr id="4" name="Grafik 1" descr="IMG_0003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56498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64923FD7-3794-A60E-2E2D-27C370C3E5D5}"/>
              </a:ext>
            </a:extLst>
          </p:cNvPr>
          <p:cNvSpPr txBox="1"/>
          <p:nvPr/>
        </p:nvSpPr>
        <p:spPr>
          <a:xfrm>
            <a:off x="207034" y="2501098"/>
            <a:ext cx="3107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solidFill>
                  <a:schemeClr val="bg1"/>
                </a:solidFill>
              </a:rPr>
              <a:t>Mathematische Denkmuster verstehen 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-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Mit Buchstaben rechnen</a:t>
            </a:r>
            <a:endParaRPr lang="en-DE" sz="2400" dirty="0">
              <a:solidFill>
                <a:schemeClr val="bg1"/>
              </a:solidFill>
            </a:endParaRPr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166301"/>
              </p:ext>
            </p:extLst>
          </p:nvPr>
        </p:nvGraphicFramePr>
        <p:xfrm>
          <a:off x="3628044" y="4440090"/>
          <a:ext cx="812799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15">
                  <a:extLst>
                    <a:ext uri="{9D8B030D-6E8A-4147-A177-3AD203B41FA5}">
                      <a16:colId xmlns:a16="http://schemas.microsoft.com/office/drawing/2014/main" val="17284504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5954726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6769290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83089672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056126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49763847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7231840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15450879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79766399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30247558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71721039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5816358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44476895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83538633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520008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5490846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93725746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3665949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2095315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5443870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07796963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410550102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34276306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23461871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19586171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258426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A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C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I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L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M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O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Q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U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W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Y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Z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184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4598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374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Warum sind die Aufgaben nicht mehr so leicht lösbar?</a:t>
            </a:r>
            <a:endParaRPr lang="de-DE" dirty="0"/>
          </a:p>
          <a:p>
            <a:pPr marL="0" indent="0">
              <a:buNone/>
            </a:pPr>
            <a:r>
              <a:rPr lang="de-DE" sz="3200" dirty="0" smtClean="0"/>
              <a:t> </a:t>
            </a:r>
          </a:p>
          <a:p>
            <a:pPr marL="0" indent="0">
              <a:buNone/>
            </a:pPr>
            <a:endParaRPr lang="de-DE" sz="3200" dirty="0"/>
          </a:p>
          <a:p>
            <a:pPr marL="0" indent="0">
              <a:buNone/>
            </a:pPr>
            <a:endParaRPr lang="de-DE" sz="3200" dirty="0" smtClean="0"/>
          </a:p>
          <a:p>
            <a:pPr marL="0" indent="0">
              <a:buNone/>
            </a:pPr>
            <a:endParaRPr lang="de-DE" sz="3200" dirty="0"/>
          </a:p>
          <a:p>
            <a:pPr marL="0" indent="0">
              <a:buNone/>
            </a:pPr>
            <a:endParaRPr lang="de-DE" sz="3200" dirty="0"/>
          </a:p>
        </p:txBody>
      </p:sp>
      <p:pic>
        <p:nvPicPr>
          <p:cNvPr id="4" name="Grafik 1" descr="IMG_0003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56498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64923FD7-3794-A60E-2E2D-27C370C3E5D5}"/>
              </a:ext>
            </a:extLst>
          </p:cNvPr>
          <p:cNvSpPr txBox="1"/>
          <p:nvPr/>
        </p:nvSpPr>
        <p:spPr>
          <a:xfrm>
            <a:off x="207034" y="2501098"/>
            <a:ext cx="31077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solidFill>
                  <a:schemeClr val="bg1"/>
                </a:solidFill>
              </a:rPr>
              <a:t>Mathematische Denkmuster verstehen 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-</a:t>
            </a:r>
          </a:p>
          <a:p>
            <a:pPr algn="ctr"/>
            <a:r>
              <a:rPr lang="de-DE" sz="2400" dirty="0">
                <a:solidFill>
                  <a:schemeClr val="bg1"/>
                </a:solidFill>
              </a:rPr>
              <a:t>Mit Buchstaben rechnen</a:t>
            </a:r>
            <a:endParaRPr lang="en-DE" sz="2400" dirty="0">
              <a:solidFill>
                <a:schemeClr val="bg1"/>
              </a:solidFill>
            </a:endParaRPr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148726"/>
              </p:ext>
            </p:extLst>
          </p:nvPr>
        </p:nvGraphicFramePr>
        <p:xfrm>
          <a:off x="3603106" y="2810796"/>
          <a:ext cx="812799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15">
                  <a:extLst>
                    <a:ext uri="{9D8B030D-6E8A-4147-A177-3AD203B41FA5}">
                      <a16:colId xmlns:a16="http://schemas.microsoft.com/office/drawing/2014/main" val="17284504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5954726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6769290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83089672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056126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49763847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7231840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15450879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79766399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30247558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71721039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5816358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44476895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83538633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520008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5490846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93725746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3665949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2095315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5443870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07796963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410550102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34276306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23461871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19586171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258426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A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C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I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L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M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O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Q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U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W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Y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Z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1840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de-DE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4598592"/>
                  </a:ext>
                </a:extLst>
              </a:tr>
            </a:tbl>
          </a:graphicData>
        </a:graphic>
      </p:graphicFrame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825903"/>
              </p:ext>
            </p:extLst>
          </p:nvPr>
        </p:nvGraphicFramePr>
        <p:xfrm>
          <a:off x="3603105" y="4440090"/>
          <a:ext cx="8127990" cy="1227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615">
                  <a:extLst>
                    <a:ext uri="{9D8B030D-6E8A-4147-A177-3AD203B41FA5}">
                      <a16:colId xmlns:a16="http://schemas.microsoft.com/office/drawing/2014/main" val="23589161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17614495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8752012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22917257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1873442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49682169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75129136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8382524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62584939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39752900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09274469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51136178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36344673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24494209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46699117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455939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02478977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1463535910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730804031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94256007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150861374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505612126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04345225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75495235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3386717292"/>
                    </a:ext>
                  </a:extLst>
                </a:gridCol>
                <a:gridCol w="312615">
                  <a:extLst>
                    <a:ext uri="{9D8B030D-6E8A-4147-A177-3AD203B41FA5}">
                      <a16:colId xmlns:a16="http://schemas.microsoft.com/office/drawing/2014/main" val="2682806571"/>
                    </a:ext>
                  </a:extLst>
                </a:gridCol>
              </a:tblGrid>
              <a:tr h="328857">
                <a:tc>
                  <a:txBody>
                    <a:bodyPr/>
                    <a:lstStyle/>
                    <a:p>
                      <a:r>
                        <a:rPr lang="de-DE" dirty="0" smtClean="0"/>
                        <a:t>A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C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F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I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K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L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M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O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P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Q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U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W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X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Y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Z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714676"/>
                  </a:ext>
                </a:extLst>
              </a:tr>
              <a:tr h="252484"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6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7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8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9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10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16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17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18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19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20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21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22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23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24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25</a:t>
                      </a:r>
                      <a:endParaRPr lang="de-DE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900" dirty="0" smtClean="0"/>
                        <a:t>26</a:t>
                      </a:r>
                      <a:endParaRPr lang="de-DE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5324638"/>
                  </a:ext>
                </a:extLst>
              </a:tr>
              <a:tr h="548095">
                <a:tc>
                  <a:txBody>
                    <a:bodyPr/>
                    <a:lstStyle/>
                    <a:p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endParaRPr lang="de-D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800" dirty="0" smtClean="0">
                          <a:sym typeface="Wingdings" panose="05000000000000000000" pitchFamily="2" charset="2"/>
                        </a:rPr>
                        <a:t></a:t>
                      </a:r>
                      <a:endParaRPr lang="de-DE" sz="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6127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576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77E9F6-9721-7E16-0A7E-5283A5BEA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sz="2800" dirty="0">
                <a:solidFill>
                  <a:schemeClr val="bg1"/>
                </a:solidFill>
              </a:rPr>
              <a:t/>
            </a:r>
            <a:br>
              <a:rPr lang="de-DE" sz="2800" dirty="0">
                <a:solidFill>
                  <a:schemeClr val="bg1"/>
                </a:solidFill>
              </a:rPr>
            </a:br>
            <a:r>
              <a:rPr lang="de-DE" sz="2800" dirty="0">
                <a:solidFill>
                  <a:schemeClr val="bg1"/>
                </a:solidFill>
              </a:rPr>
              <a:t>Mathematische Denkmuster verstehen </a:t>
            </a:r>
            <a:br>
              <a:rPr lang="de-DE" sz="2800" dirty="0">
                <a:solidFill>
                  <a:schemeClr val="bg1"/>
                </a:solidFill>
              </a:rPr>
            </a:br>
            <a:r>
              <a:rPr lang="de-DE" sz="2800" dirty="0">
                <a:solidFill>
                  <a:schemeClr val="bg1"/>
                </a:solidFill>
              </a:rPr>
              <a:t>–</a:t>
            </a:r>
            <a:br>
              <a:rPr lang="de-DE" sz="2800" dirty="0">
                <a:solidFill>
                  <a:schemeClr val="bg1"/>
                </a:solidFill>
              </a:rPr>
            </a:br>
            <a:r>
              <a:rPr lang="de-DE" sz="2800" dirty="0">
                <a:solidFill>
                  <a:schemeClr val="bg1"/>
                </a:solidFill>
              </a:rPr>
              <a:t>Wie kommen die Zahlen in den Kopf?</a:t>
            </a:r>
            <a:r>
              <a:rPr lang="de-DE" sz="3600" dirty="0">
                <a:solidFill>
                  <a:schemeClr val="bg1"/>
                </a:solidFill>
              </a:rPr>
              <a:t/>
            </a:r>
            <a:br>
              <a:rPr lang="de-DE" sz="3600" dirty="0">
                <a:solidFill>
                  <a:schemeClr val="bg1"/>
                </a:solidFill>
              </a:rPr>
            </a:b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771B86E-9192-BC95-7D1B-325DC78CC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b="1" dirty="0"/>
              <a:t>Wie kommen die Zahlen in den Kopf</a:t>
            </a:r>
            <a:r>
              <a:rPr lang="de-DE" sz="2800" b="1" dirty="0" smtClean="0"/>
              <a:t>?</a:t>
            </a:r>
          </a:p>
          <a:p>
            <a:pPr marL="0" indent="0">
              <a:buNone/>
            </a:pPr>
            <a:endParaRPr lang="de-DE" sz="2800" dirty="0"/>
          </a:p>
          <a:p>
            <a:pPr marL="0" indent="0">
              <a:buNone/>
            </a:pPr>
            <a:r>
              <a:rPr lang="de-DE" dirty="0">
                <a:hlinkClick r:id="rId2"/>
              </a:rPr>
              <a:t>https://primakom.dzlm.de/system/files/videos/converted/1211/zahlen_und_rechenops_-_Part_IV__videos_dzlm_mp4_1440857517.mp4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>
                <a:hlinkClick r:id="rId3"/>
              </a:rPr>
              <a:t>https://mahiko.dzlm.de/sites/mahiko/files/videos/original/basicsmaterialeinsetzenklein_teil1.mp4</a:t>
            </a:r>
            <a:endParaRPr lang="de-DE" dirty="0"/>
          </a:p>
          <a:p>
            <a:pPr marL="0" indent="0">
              <a:buNone/>
            </a:pPr>
            <a:endParaRPr lang="en-DE" dirty="0"/>
          </a:p>
        </p:txBody>
      </p:sp>
      <p:pic>
        <p:nvPicPr>
          <p:cNvPr id="4" name="Grafik 1" descr="IMG_0003.tif">
            <a:extLst>
              <a:ext uri="{FF2B5EF4-FFF2-40B4-BE49-F238E27FC236}">
                <a16:creationId xmlns:a16="http://schemas.microsoft.com/office/drawing/2014/main" id="{34DAA7CE-C977-9C63-A728-7EAE814F6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39245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558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7EAB4B-C94F-8551-0FEB-C76A2FBF0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Ausblick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7500424-EF00-BA13-7E3B-DC9F31B00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b="1" dirty="0"/>
              <a:t>Themenfelder der internen Fortbildungsreihe</a:t>
            </a:r>
          </a:p>
          <a:p>
            <a:endParaRPr lang="de-DE" dirty="0"/>
          </a:p>
          <a:p>
            <a:r>
              <a:rPr lang="de-DE" dirty="0"/>
              <a:t>1. </a:t>
            </a:r>
            <a:r>
              <a:rPr lang="de-DE" dirty="0" smtClean="0"/>
              <a:t>Wie kommen die Zahlen in </a:t>
            </a:r>
            <a:r>
              <a:rPr lang="de-DE" smtClean="0"/>
              <a:t>den Kopf // </a:t>
            </a:r>
            <a:br>
              <a:rPr lang="de-DE" smtClean="0"/>
            </a:br>
            <a:r>
              <a:rPr lang="de-DE" smtClean="0"/>
              <a:t>     </a:t>
            </a:r>
            <a:r>
              <a:rPr lang="de-DE" smtClean="0"/>
              <a:t>Zahl </a:t>
            </a:r>
            <a:r>
              <a:rPr lang="de-DE" dirty="0"/>
              <a:t>– und Mengenverständnis</a:t>
            </a:r>
          </a:p>
          <a:p>
            <a:r>
              <a:rPr lang="de-DE" dirty="0"/>
              <a:t>2. die 4 Phasen von der Handlungsorientierung zur Abstraktion</a:t>
            </a:r>
          </a:p>
          <a:p>
            <a:r>
              <a:rPr lang="de-DE" dirty="0"/>
              <a:t>3. Addition und Subtraktion</a:t>
            </a:r>
          </a:p>
          <a:p>
            <a:r>
              <a:rPr lang="de-DE" dirty="0"/>
              <a:t>4. Zahlraumerweiterung</a:t>
            </a:r>
          </a:p>
          <a:p>
            <a:r>
              <a:rPr lang="de-DE" dirty="0"/>
              <a:t>5. Multiplikation und Division</a:t>
            </a:r>
          </a:p>
          <a:p>
            <a:r>
              <a:rPr lang="de-DE" dirty="0"/>
              <a:t>6. halbschriftliche und schriftliche Rechenverfahren</a:t>
            </a:r>
            <a:endParaRPr lang="en-DE" dirty="0"/>
          </a:p>
        </p:txBody>
      </p:sp>
      <p:pic>
        <p:nvPicPr>
          <p:cNvPr id="4" name="Grafik 1" descr="IMG_0003.tif">
            <a:extLst>
              <a:ext uri="{FF2B5EF4-FFF2-40B4-BE49-F238E27FC236}">
                <a16:creationId xmlns:a16="http://schemas.microsoft.com/office/drawing/2014/main" id="{108C5382-A7C1-2DCF-9D57-04E9295B0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21992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56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C0C902-FFF3-E245-B8B8-7A0A8B8AB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/>
              <a:t>Zahl- und Mengen-verständnis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8B1684F-B9CB-4A2B-A1C2-23A7CE2D5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800" b="1" dirty="0" smtClean="0"/>
              <a:t>Welche </a:t>
            </a:r>
            <a:r>
              <a:rPr lang="de-DE" sz="2800" b="1" dirty="0"/>
              <a:t>Materialien eignen sich zum Aufbau des Zahl- und Mengenverständnisses?</a:t>
            </a:r>
          </a:p>
          <a:p>
            <a:endParaRPr lang="de-DE" dirty="0"/>
          </a:p>
          <a:p>
            <a:pPr marL="0" indent="0">
              <a:buNone/>
            </a:pPr>
            <a:r>
              <a:rPr lang="de-DE" dirty="0"/>
              <a:t>Einteilung der Gruppen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Zählen</a:t>
            </a:r>
            <a:endParaRPr lang="en-D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Zahlen darstellen</a:t>
            </a:r>
            <a:endParaRPr lang="en-D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Zahlen schnell sehen (simultan erfassen)</a:t>
            </a:r>
            <a:endParaRPr lang="en-D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Zahlen vergleichen und ordnen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Zahlzerlegung</a:t>
            </a:r>
          </a:p>
          <a:p>
            <a:pPr marL="0" indent="0">
              <a:buNone/>
            </a:pPr>
            <a:r>
              <a:rPr lang="de-D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DE" sz="2400" dirty="0"/>
          </a:p>
        </p:txBody>
      </p:sp>
      <p:pic>
        <p:nvPicPr>
          <p:cNvPr id="4" name="Grafik 1" descr="IMG_0003.tif">
            <a:extLst>
              <a:ext uri="{FF2B5EF4-FFF2-40B4-BE49-F238E27FC236}">
                <a16:creationId xmlns:a16="http://schemas.microsoft.com/office/drawing/2014/main" id="{331F52B8-73A9-41D8-4301-A18C51EF8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04740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380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E50C59-F8FA-F179-CD19-D8E9C34F4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Gruppenarbeit</a:t>
            </a:r>
            <a:endParaRPr lang="en-DE" dirty="0"/>
          </a:p>
        </p:txBody>
      </p:sp>
      <p:pic>
        <p:nvPicPr>
          <p:cNvPr id="4" name="Grafik 1" descr="IMG_0003.tif">
            <a:extLst>
              <a:ext uri="{FF2B5EF4-FFF2-40B4-BE49-F238E27FC236}">
                <a16:creationId xmlns:a16="http://schemas.microsoft.com/office/drawing/2014/main" id="{BC619C79-92A1-B03A-8BE7-F65193A86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04740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data:image/png;base64,iVBORw0KGgoAAAANSUhEUgAAAEEAAABBCAYAAACO98lFAAAAAXNSR0IArs4c6QAABuJJREFUeF7tm4GRXEUMROUIMBEAEQARAJEAGUAEQARABEAkQARABEAEtiOAate+LVnbo9X8WxdHeX/V1dV5tZr5PRqppzV+EhH/xPHn14j4uHz9l4j4KCK+iYivy2eM9UlEyI5Hdl8dmMaT03cY84CLCDm5g5BA+DIifh9C+VlEfBoRORJ+Pn33p4j4K/18EBHfnj4jalaR8EdEfFHm8F1EvB8R8vtjRGR/NRKwmbzG2U+OhDqxzhHhm0FYhbpeHIDwuQJhsr2yvwqC24Kr9zj7cSDoQ+1pt1VY5Q4E2fyZRn7vFDV5MhMQyBH5RbX3JyC8a8bkfQT0K34cCF2SYvIdCJNQnIAwiaxVJLjoY15ESxsJR0Eg22uvvbVAQqugR/te+Ucr9k5ECBRNSv9GTsBftVVkKSfpIcfUivSfgcB7d+WKlaulcbKXXfTVMS9W2SzGa42EOwip1E6qzCpaXHWY5JhHsx1Wicy9xKMHQclKP+5R4np+osMqYY4niPA8W5AbRYkeJc+npwQn0sXzIiJ+O/2BLZ9B0GpF0+c1EuRbY7gHItdWh0n4TUqkS1KrxOjGnNjenCyJkgolkHZkiX/TKolQuUiAUOnFtEXyy7BlHOnSamaSw/cUASqj/O1siAT91k83dz47k7hbHqBqTphQa2y6qOmS3s1OkflIO9kK2SaTG0DQQUz72hGgFVCKjB8i4kNz2Pr+dIDqgNIha5UDrr5T3XdXv9AY1CP5RE/Y0REmOebQ/O8gLBLIBHG3gqts3h2P68pNjtI7vEO2q7xxHsslxjcSBE5iKDh/n/QA/VbZhIzkFXCEqiZYosURoMoYUYRExFC3EGKULHUqZXGyssScsHHKErpELt363rnU5hCuEzvK45lYt2XqWF0Sxd/OCTEv2FVdQiCA1OcnUoIDRYLKVn4qkcrRgh3kBkKVbVCfAQGVB5KTiRC2lXw5pQob/DgQULzyO7y0uyVZYuBJRK1k+U6PnIg9Lmmu1PQ2MeJIe7mqz6hGWl0OIjVaFFH5AJYJVQWKEEdhyqoRtspL0iwhX+5Fq/qUF1dj6KmK1wiESbmaKMldSQOEHdXI+TuSh+4g5MOfqw5dFu7U5m6F+GxCrVe2E/+HqPodhHLWR+2h+eLKH8oSZMmRm1px8t8QM1p+jOVabLXRSyTkVh2EqvrLNvipcz9HljtAdUmqC8mdxm7dVhMixNhd6+/Q3DNZqiRCJRDaXImQA6OSGxdRmcKq7OXDTW2xUdq62p/HzP7y3HM7D6Ur/7ZkqWuETO4B7LTq6liuz1hBmHSXHGNcRrFjjAq32kXGAdQauusan5me6nt5Va5VB/mjxYYtc8xjYlMPR9dos+ZyEaFHafNkD+8ciiZ0d1L+Oj/LCM0gKKMq2/NIu9fliPxgI8QVLVkTrBNg0tkPx238KOfkvONs8YsOmel8PSFCv7NNbexeJM8MQm2fHT3MMOkJ6drZ77eqDncQXPesY4xdhp1IcB2nmIgqfH917M7+u+P7SFSZDLbK6pOS5sB4dCDs3Dqr9DRT60pKnN5XxwIgtImsH9KQrZHgNEYov8sblTbT2H2bxP/QxOgobE2Mblut7jBMLmV1ZMmBUCPxQqESCFBPGrJ8KQ8GhcVGn4EwW2WlCWagyUHZD41dGrKOLGlOWYfEhrmia0KoHOXH1oKwSmCT/b5bRlcNmqNEaJLPRpGgldADgXF6H/u9s8FPbchmAgQI6H2i4bqk4UCA5KAxoms6EkdDFvKVo48bc4x5oVW6nLDTUp/khG6fd/ljtcqTnJBXv7bhLgC/g1CUpY7cTD7bubi146+j4U4Ukv0k+s5zWDmZTLLa/K9BqNpBbbXV/ZVVmazlHQEB4uKI1Q5Lrf8dwEVCvTF3nvtRPcGRkiMg1DtLjlhNtsPkXlPlCbb5UlvX3ZZAncnVIf9XHwECcXF+atMWNcs1b7HtDm2yUWmHUOVIYF4seG4Uv2whdrS5A+GhbbOVVrnb+pskxqv5zYEAWXJbBbLUgQBxQX1yjV1AgAAx0dy8hXx1t9eg7nWuWfGCLDHGhfrU8QSH4E4b7qHRMkmMV1fZ0ICRsjS5BzBpcryRIFy9DJGWbSWqdIe2HVAn1NpWhxrqu9vhDkLSFyAugJibtlUtgiRdXL83e9k1gRkDIuT81MVkzFdur63uG+9GQj31ue9fO9FNNIxJMpy06s42rjpk1agOiCLk9ufqFlz2AXGB3NRjbdeGc3QexasqS04Vq2z0zDFuSZZ2WvOVCrvVnfhbRdZWgs0goAh1BygmiyLUiSpd2B5pwzllCbLEjTnXHlxJeqOLW5O9dxSEidpcx5+09Q5dPH8dp8gJeI8KhH8BvWD7DrnCLRkAAAAASUVORK5CYII="/>
          <p:cNvSpPr>
            <a:spLocks noChangeAspect="1" noChangeArrowheads="1"/>
          </p:cNvSpPr>
          <p:nvPr/>
        </p:nvSpPr>
        <p:spPr bwMode="auto">
          <a:xfrm>
            <a:off x="6694920" y="642086"/>
            <a:ext cx="2789901" cy="278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" name="AutoShape 8" descr="data:image/png;base64,iVBORw0KGgoAAAANSUhEUgAAAEEAAABBCAYAAACO98lFAAAAAXNSR0IArs4c6QAABuJJREFUeF7tm4GRXEUMROUIMBEAEQARAJEAGUAEQARABEAkQARABEAEtiOAate+LVnbo9X8WxdHeX/V1dV5tZr5PRqppzV+EhH/xPHn14j4uHz9l4j4KCK+iYivy2eM9UlEyI5Hdl8dmMaT03cY84CLCDm5g5BA+DIifh9C+VlEfBoRORJ+Pn33p4j4K/18EBHfnj4jalaR8EdEfFHm8F1EvB8R8vtjRGR/NRKwmbzG2U+OhDqxzhHhm0FYhbpeHIDwuQJhsr2yvwqC24Kr9zj7cSDoQ+1pt1VY5Q4E2fyZRn7vFDV5MhMQyBH5RbX3JyC8a8bkfQT0K34cCF2SYvIdCJNQnIAwiaxVJLjoY15ESxsJR0Eg22uvvbVAQqugR/te+Ucr9k5ECBRNSv9GTsBftVVkKSfpIcfUivSfgcB7d+WKlaulcbKXXfTVMS9W2SzGa42EOwip1E6qzCpaXHWY5JhHsx1Wicy9xKMHQclKP+5R4np+osMqYY4niPA8W5AbRYkeJc+npwQn0sXzIiJ+O/2BLZ9B0GpF0+c1EuRbY7gHItdWh0n4TUqkS1KrxOjGnNjenCyJkgolkHZkiX/TKolQuUiAUOnFtEXyy7BlHOnSamaSw/cUASqj/O1siAT91k83dz47k7hbHqBqTphQa2y6qOmS3s1OkflIO9kK2SaTG0DQQUz72hGgFVCKjB8i4kNz2Pr+dIDqgNIha5UDrr5T3XdXv9AY1CP5RE/Y0REmOebQ/O8gLBLIBHG3gqts3h2P68pNjtI7vEO2q7xxHsslxjcSBE5iKDh/n/QA/VbZhIzkFXCEqiZYosURoMoYUYRExFC3EGKULHUqZXGyssScsHHKErpELt363rnU5hCuEzvK45lYt2XqWF0Sxd/OCTEv2FVdQiCA1OcnUoIDRYLKVn4qkcrRgh3kBkKVbVCfAQGVB5KTiRC2lXw5pQob/DgQULzyO7y0uyVZYuBJRK1k+U6PnIg9Lmmu1PQ2MeJIe7mqz6hGWl0OIjVaFFH5AJYJVQWKEEdhyqoRtspL0iwhX+5Fq/qUF1dj6KmK1wiESbmaKMldSQOEHdXI+TuSh+4g5MOfqw5dFu7U5m6F+GxCrVe2E/+HqPodhHLWR+2h+eLKH8oSZMmRm1px8t8QM1p+jOVabLXRSyTkVh2EqvrLNvipcz9HljtAdUmqC8mdxm7dVhMixNhd6+/Q3DNZqiRCJRDaXImQA6OSGxdRmcKq7OXDTW2xUdq62p/HzP7y3HM7D6Ur/7ZkqWuETO4B7LTq6liuz1hBmHSXHGNcRrFjjAq32kXGAdQauusan5me6nt5Va5VB/mjxYYtc8xjYlMPR9dos+ZyEaFHafNkD+8ciiZ0d1L+Oj/LCM0gKKMq2/NIu9fliPxgI8QVLVkTrBNg0tkPx238KOfkvONs8YsOmel8PSFCv7NNbexeJM8MQm2fHT3MMOkJ6drZ77eqDncQXPesY4xdhp1IcB2nmIgqfH917M7+u+P7SFSZDLbK6pOS5sB4dCDs3Dqr9DRT60pKnN5XxwIgtImsH9KQrZHgNEYov8sblTbT2H2bxP/QxOgobE2Mblut7jBMLmV1ZMmBUCPxQqESCFBPGrJ8KQ8GhcVGn4EwW2WlCWagyUHZD41dGrKOLGlOWYfEhrmia0KoHOXH1oKwSmCT/b5bRlcNmqNEaJLPRpGgldADgXF6H/u9s8FPbchmAgQI6H2i4bqk4UCA5KAxoms6EkdDFvKVo48bc4x5oVW6nLDTUp/khG6fd/ljtcqTnJBXv7bhLgC/g1CUpY7cTD7bubi146+j4U4Ukv0k+s5zWDmZTLLa/K9BqNpBbbXV/ZVVmazlHQEB4uKI1Q5Lrf8dwEVCvTF3nvtRPcGRkiMg1DtLjlhNtsPkXlPlCbb5UlvX3ZZAncnVIf9XHwECcXF+atMWNcs1b7HtDm2yUWmHUOVIYF4seG4Uv2whdrS5A+GhbbOVVrnb+pskxqv5zYEAWXJbBbLUgQBxQX1yjV1AgAAx0dy8hXx1t9eg7nWuWfGCLDHGhfrU8QSH4E4b7qHRMkmMV1fZ0ICRsjS5BzBpcryRIFy9DJGWbSWqdIe2HVAn1NpWhxrqu9vhDkLSFyAugJibtlUtgiRdXL83e9k1gRkDIuT81MVkzFdur63uG+9GQj31ue9fO9FNNIxJMpy06s42rjpk1agOiCLk9ufqFlz2AXGB3NRjbdeGc3QexasqS04Vq2z0zDFuSZZ2WvOVCrvVnfhbRdZWgs0goAh1BygmiyLUiSpd2B5pwzllCbLEjTnXHlxJeqOLW5O9dxSEidpcx5+09Q5dPH8dp8gJeI8KhH8BvWD7DrnCLRkAAAAASUVORK5CYII="/>
          <p:cNvSpPr>
            <a:spLocks noChangeAspect="1" noChangeArrowheads="1"/>
          </p:cNvSpPr>
          <p:nvPr/>
        </p:nvSpPr>
        <p:spPr bwMode="auto">
          <a:xfrm>
            <a:off x="1428787" y="48968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384" y="4469825"/>
            <a:ext cx="1644534" cy="1644534"/>
          </a:xfrm>
          <a:prstGeom prst="rect">
            <a:avLst/>
          </a:prstGeom>
        </p:spPr>
      </p:pic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58B1684F-B9CB-4A2B-A1C2-23A7CE2D5862}"/>
              </a:ext>
            </a:extLst>
          </p:cNvPr>
          <p:cNvSpPr txBox="1">
            <a:spLocks/>
          </p:cNvSpPr>
          <p:nvPr/>
        </p:nvSpPr>
        <p:spPr>
          <a:xfrm>
            <a:off x="3869268" y="794487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DE" sz="2400" dirty="0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58B1684F-B9CB-4A2B-A1C2-23A7CE2D5862}"/>
              </a:ext>
            </a:extLst>
          </p:cNvPr>
          <p:cNvSpPr txBox="1">
            <a:spLocks/>
          </p:cNvSpPr>
          <p:nvPr/>
        </p:nvSpPr>
        <p:spPr>
          <a:xfrm>
            <a:off x="4021667" y="1016507"/>
            <a:ext cx="7416645" cy="50978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sz="3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Arbeitsauftrag für die Gruppenarbeit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Sucht für euren Teilbereich geeignete Anschauungsmittel heraus und erarbeitet mit Hilfe der bereitgestellten Materialien konkrete Einsatzmöglichkeiten für den Unterricht.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Stellt eure Ergebnisse im Plenum vor.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Arbeitszeit 20 Minuten / Präsentationszeit 3 Min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de-D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Link zur </a:t>
            </a:r>
            <a:r>
              <a:rPr lang="de-DE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Edumap</a:t>
            </a: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de-D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de-D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de-D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Font typeface="Wingdings 2" pitchFamily="18" charset="2"/>
              <a:buNone/>
            </a:pP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DE" sz="2400" dirty="0"/>
          </a:p>
        </p:txBody>
      </p:sp>
    </p:spTree>
    <p:extLst>
      <p:ext uri="{BB962C8B-B14F-4D97-AF65-F5344CB8AC3E}">
        <p14:creationId xmlns:p14="http://schemas.microsoft.com/office/powerpoint/2010/main" val="3304487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464F89-F6CE-CF9E-743F-A569A2BF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Präsentation</a:t>
            </a:r>
            <a:endParaRPr lang="en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D7E5A1E-2248-FB3B-273C-3A565AEE5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Vorstellung der Arbeitsergebnisse</a:t>
            </a:r>
            <a:endParaRPr lang="en-DE" dirty="0"/>
          </a:p>
        </p:txBody>
      </p:sp>
      <p:pic>
        <p:nvPicPr>
          <p:cNvPr id="6" name="Grafik 1" descr="IMG_0003.tif">
            <a:extLst>
              <a:ext uri="{FF2B5EF4-FFF2-40B4-BE49-F238E27FC236}">
                <a16:creationId xmlns:a16="http://schemas.microsoft.com/office/drawing/2014/main" id="{E7612A8B-0119-9955-90C0-53AA77A8D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0" t="20609" r="6287" b="37917"/>
          <a:stretch>
            <a:fillRect/>
          </a:stretch>
        </p:blipFill>
        <p:spPr bwMode="auto">
          <a:xfrm>
            <a:off x="838200" y="304740"/>
            <a:ext cx="1922085" cy="132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803859"/>
      </p:ext>
    </p:extLst>
  </p:cSld>
  <p:clrMapOvr>
    <a:masterClrMapping/>
  </p:clrMapOvr>
</p:sld>
</file>

<file path=ppt/theme/theme1.xml><?xml version="1.0" encoding="utf-8"?>
<a:theme xmlns:a="http://schemas.openxmlformats.org/drawingml/2006/main" name="Rahmen">
  <a:themeElements>
    <a:clrScheme name="Rahmen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Rahmen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ahmen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TM03457475[[fn=Rahmen]]</Template>
  <TotalTime>0</TotalTime>
  <Words>411</Words>
  <Application>Microsoft Office PowerPoint</Application>
  <PresentationFormat>Breitbild</PresentationFormat>
  <Paragraphs>241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6" baseType="lpstr">
      <vt:lpstr>Arial</vt:lpstr>
      <vt:lpstr>Calibri</vt:lpstr>
      <vt:lpstr>Corbel</vt:lpstr>
      <vt:lpstr>Times New Roman</vt:lpstr>
      <vt:lpstr>Wingdings</vt:lpstr>
      <vt:lpstr>Wingdings 2</vt:lpstr>
      <vt:lpstr>Rahmen</vt:lpstr>
      <vt:lpstr>PowerPoint-Präsentation</vt:lpstr>
      <vt:lpstr>PowerPoint-Präsentation</vt:lpstr>
      <vt:lpstr>PowerPoint-Präsentation</vt:lpstr>
      <vt:lpstr>PowerPoint-Präsentation</vt:lpstr>
      <vt:lpstr> Mathematische Denkmuster verstehen  – Wie kommen die Zahlen in den Kopf? </vt:lpstr>
      <vt:lpstr>Ausblick</vt:lpstr>
      <vt:lpstr>Zahl- und Mengen-verständnis</vt:lpstr>
      <vt:lpstr>Gruppenarbeit</vt:lpstr>
      <vt:lpstr>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Schley, Heike</dc:creator>
  <cp:lastModifiedBy>Adler, Stefanie</cp:lastModifiedBy>
  <cp:revision>31</cp:revision>
  <dcterms:created xsi:type="dcterms:W3CDTF">2021-03-30T09:20:41Z</dcterms:created>
  <dcterms:modified xsi:type="dcterms:W3CDTF">2023-04-11T09:52:40Z</dcterms:modified>
</cp:coreProperties>
</file>