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70" r:id="rId2"/>
    <p:sldId id="315" r:id="rId3"/>
    <p:sldId id="367" r:id="rId4"/>
    <p:sldId id="316" r:id="rId5"/>
    <p:sldId id="264" r:id="rId6"/>
    <p:sldId id="361" r:id="rId7"/>
    <p:sldId id="362" r:id="rId8"/>
    <p:sldId id="302" r:id="rId9"/>
    <p:sldId id="268" r:id="rId10"/>
    <p:sldId id="311" r:id="rId11"/>
    <p:sldId id="363" r:id="rId12"/>
    <p:sldId id="364" r:id="rId13"/>
    <p:sldId id="365" r:id="rId14"/>
    <p:sldId id="366" r:id="rId15"/>
    <p:sldId id="298" r:id="rId16"/>
    <p:sldId id="328" r:id="rId17"/>
    <p:sldId id="368" r:id="rId18"/>
    <p:sldId id="267" r:id="rId19"/>
    <p:sldId id="283" r:id="rId20"/>
    <p:sldId id="369" r:id="rId21"/>
    <p:sldId id="370" r:id="rId22"/>
  </p:sldIdLst>
  <p:sldSz cx="9144000" cy="6858000" type="screen4x3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71">
          <p15:clr>
            <a:srgbClr val="A4A3A4"/>
          </p15:clr>
        </p15:guide>
        <p15:guide id="2" orient="horz" pos="3793">
          <p15:clr>
            <a:srgbClr val="A4A3A4"/>
          </p15:clr>
        </p15:guide>
        <p15:guide id="3" pos="340">
          <p15:clr>
            <a:srgbClr val="A4A3A4"/>
          </p15:clr>
        </p15:guide>
        <p15:guide id="4" pos="5420">
          <p15:clr>
            <a:srgbClr val="A4A3A4"/>
          </p15:clr>
        </p15:guide>
        <p15:guide id="5" pos="2835">
          <p15:clr>
            <a:srgbClr val="A4A3A4"/>
          </p15:clr>
        </p15:guide>
        <p15:guide id="6" pos="2925">
          <p15:clr>
            <a:srgbClr val="A4A3A4"/>
          </p15:clr>
        </p15:guide>
        <p15:guide id="7" pos="249">
          <p15:clr>
            <a:srgbClr val="A4A3A4"/>
          </p15:clr>
        </p15:guide>
        <p15:guide id="8" pos="551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3300"/>
    <a:srgbClr val="CC9900"/>
    <a:srgbClr val="FFCC99"/>
    <a:srgbClr val="839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Mittlere Formatvorlage 4 - Akz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54" autoAdjust="0"/>
    <p:restoredTop sz="96395" autoAdjust="0"/>
  </p:normalViewPr>
  <p:slideViewPr>
    <p:cSldViewPr>
      <p:cViewPr varScale="1">
        <p:scale>
          <a:sx n="107" d="100"/>
          <a:sy n="107" d="100"/>
        </p:scale>
        <p:origin x="1962" y="144"/>
      </p:cViewPr>
      <p:guideLst>
        <p:guide orient="horz" pos="1071"/>
        <p:guide orient="horz" pos="3793"/>
        <p:guide pos="340"/>
        <p:guide pos="5420"/>
        <p:guide pos="2835"/>
        <p:guide pos="2925"/>
        <p:guide pos="249"/>
        <p:guide pos="551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24" d="100"/>
          <a:sy n="124" d="100"/>
        </p:scale>
        <p:origin x="-4872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C3116F4-4168-47EB-8ED8-465D8FE5A6C6}" type="datetimeFigureOut">
              <a:rPr lang="de-DE"/>
              <a:pPr>
                <a:defRPr/>
              </a:pPr>
              <a:t>29.06.2025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6B95F53-8CEA-4E40-BDFE-36F7C3F42F9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870727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6E22BE7-C16E-4D62-8328-E833F80AE5EF}" type="datetimeFigureOut">
              <a:rPr lang="de-DE"/>
              <a:pPr>
                <a:defRPr/>
              </a:pPr>
              <a:t>29.06.2025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1150255" y="4715153"/>
            <a:ext cx="4497166" cy="4585900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noProof="0" dirty="0"/>
              <a:t>Textmasterformat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  <a:p>
            <a:pPr lvl="4"/>
            <a:r>
              <a:rPr lang="de-DE" noProof="0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5809E44-8EAF-42C4-92AC-587AEE9B232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73451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76213" indent="-176213" algn="l" rtl="0" fontAlgn="base">
      <a:lnSpc>
        <a:spcPct val="105000"/>
      </a:lnSpc>
      <a:spcBef>
        <a:spcPct val="30000"/>
      </a:spcBef>
      <a:spcAft>
        <a:spcPct val="0"/>
      </a:spcAft>
      <a:buFont typeface="Arial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360363" indent="-184150" algn="l" rtl="0" fontAlgn="base">
      <a:lnSpc>
        <a:spcPct val="105000"/>
      </a:lnSpc>
      <a:spcBef>
        <a:spcPct val="30000"/>
      </a:spcBef>
      <a:spcAft>
        <a:spcPct val="0"/>
      </a:spcAft>
      <a:buFont typeface="Arial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538163" indent="-177800" algn="l" rtl="0" fontAlgn="base">
      <a:lnSpc>
        <a:spcPct val="105000"/>
      </a:lnSpc>
      <a:spcBef>
        <a:spcPct val="30000"/>
      </a:spcBef>
      <a:spcAft>
        <a:spcPct val="0"/>
      </a:spcAft>
      <a:buFont typeface="Arial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714375" indent="-176213" algn="l" rtl="0" fontAlgn="base">
      <a:lnSpc>
        <a:spcPct val="105000"/>
      </a:lnSpc>
      <a:spcBef>
        <a:spcPct val="30000"/>
      </a:spcBef>
      <a:spcAft>
        <a:spcPct val="0"/>
      </a:spcAft>
      <a:buFont typeface="Arial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898525" indent="-184150" algn="l" rtl="0" fontAlgn="base">
      <a:lnSpc>
        <a:spcPct val="105000"/>
      </a:lnSpc>
      <a:spcBef>
        <a:spcPct val="30000"/>
      </a:spcBef>
      <a:spcAft>
        <a:spcPct val="0"/>
      </a:spcAft>
      <a:buFont typeface="Arial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Die Auflistung</a:t>
            </a:r>
            <a:r>
              <a:rPr lang="de-DE" baseline="0" dirty="0"/>
              <a:t> der einzelnen Prüfungsteile für den ESA ist hier auch nur der Vollständigkeit halber nochmal dargestellt. Die Bewertungen der einzelnen Prüfungsteile werden gemittelt; </a:t>
            </a:r>
            <a:r>
              <a:rPr lang="de-DE" b="1" baseline="0" dirty="0"/>
              <a:t>es entsteht eine Note für die Prüfungsleistung</a:t>
            </a:r>
            <a:r>
              <a:rPr lang="de-DE" baseline="0" dirty="0"/>
              <a:t>. 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5809E44-8EAF-42C4-92AC-587AEE9B232F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25830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AEA921-F87E-2223-E198-A2D2BBDF93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5E93682A-873F-FF16-E31E-603783D034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02DC48F1-4EF9-CDAC-5C68-5A352F1789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Die Auflistung</a:t>
            </a:r>
            <a:r>
              <a:rPr lang="de-DE" baseline="0" dirty="0"/>
              <a:t> der einzelnen Prüfungsteile für den ESA ist hier auch nur der Vollständigkeit halber nochmal dargestellt. Die Bewertungen der einzelnen Prüfungsteile werden gemittelt; </a:t>
            </a:r>
            <a:r>
              <a:rPr lang="de-DE" b="1" baseline="0" dirty="0"/>
              <a:t>es entsteht eine Note für die Prüfungsleistung</a:t>
            </a:r>
            <a:r>
              <a:rPr lang="de-DE" baseline="0" dirty="0"/>
              <a:t>. 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514CA4C-5D07-4426-DBD8-D9158B7A805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5809E44-8EAF-42C4-92AC-587AEE9B232F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97426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Die Auflistung</a:t>
            </a:r>
            <a:r>
              <a:rPr lang="de-DE" baseline="0" dirty="0"/>
              <a:t> der einzelnen Prüfungsteile für den ESA ist hier auch nur der Vollständigkeit halber nochmal dargestellt. Die Bewertungen der einzelnen Prüfungsteile werden gemittelt; </a:t>
            </a:r>
            <a:r>
              <a:rPr lang="de-DE" b="1" baseline="0" dirty="0"/>
              <a:t>es entsteht eine Note für die Prüfungsleistung</a:t>
            </a:r>
            <a:r>
              <a:rPr lang="de-DE" baseline="0" dirty="0"/>
              <a:t>. 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5809E44-8EAF-42C4-92AC-587AEE9B232F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94618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Folienbildplatzhalt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2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de-DE" altLang="de-DE"/>
          </a:p>
        </p:txBody>
      </p:sp>
      <p:sp>
        <p:nvSpPr>
          <p:cNvPr id="20483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ar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ar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ar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ar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ar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4034C2A-4E54-4D68-89E5-1076F32B45B5}" type="slidenum">
              <a:rPr lang="de-DE" altLang="de-DE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de-DE" alt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0" y="323850"/>
            <a:ext cx="2198688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Fries\Logos_MBK\Saar_Min-BK-D_spz-L_3C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06400"/>
            <a:ext cx="200025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 bwMode="gray">
          <a:xfrm>
            <a:off x="395287" y="2820975"/>
            <a:ext cx="8353425" cy="1616137"/>
          </a:xfrm>
        </p:spPr>
        <p:txBody>
          <a:bodyPr/>
          <a:lstStyle>
            <a:lvl1pPr>
              <a:lnSpc>
                <a:spcPct val="95000"/>
              </a:lnSpc>
              <a:defRPr sz="3000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 bwMode="gray">
          <a:xfrm>
            <a:off x="395287" y="4544020"/>
            <a:ext cx="8353425" cy="1477368"/>
          </a:xfrm>
        </p:spPr>
        <p:txBody>
          <a:bodyPr/>
          <a:lstStyle>
            <a:lvl1pPr marL="0" indent="0" algn="l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1044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(entkoppeltes Log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ries\Logos_MBK\Saar_MZ_Min-BK-D_spz-S_3C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28613"/>
            <a:ext cx="2782887" cy="112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 bwMode="gray">
          <a:xfrm>
            <a:off x="395287" y="2820975"/>
            <a:ext cx="8353425" cy="1616137"/>
          </a:xfrm>
        </p:spPr>
        <p:txBody>
          <a:bodyPr/>
          <a:lstStyle>
            <a:lvl1pPr>
              <a:lnSpc>
                <a:spcPct val="95000"/>
              </a:lnSpc>
              <a:defRPr sz="3000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 bwMode="gray">
          <a:xfrm>
            <a:off x="395287" y="4544020"/>
            <a:ext cx="8353425" cy="1477368"/>
          </a:xfrm>
        </p:spPr>
        <p:txBody>
          <a:bodyPr/>
          <a:lstStyle>
            <a:lvl1pPr marL="0" indent="0" algn="l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40143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gray"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44C40-61AF-4CEF-8F97-CE963309D56A}" type="datetime1">
              <a:rPr lang="de-DE"/>
              <a:pPr>
                <a:defRPr/>
              </a:pPr>
              <a:t>29.06.2025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67319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2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gray">
          <a:xfrm>
            <a:off x="539948" y="1676627"/>
            <a:ext cx="3960615" cy="4344661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Inhaltsplatzhalter 2"/>
          <p:cNvSpPr>
            <a:spLocks noGrp="1"/>
          </p:cNvSpPr>
          <p:nvPr>
            <p:ph idx="11"/>
          </p:nvPr>
        </p:nvSpPr>
        <p:spPr bwMode="gray">
          <a:xfrm>
            <a:off x="4643438" y="1676627"/>
            <a:ext cx="3960812" cy="4344661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20CF2-98D3-4AEC-A015-13B2ABF7ED95}" type="datetime1">
              <a:rPr lang="de-DE"/>
              <a:pPr>
                <a:defRPr/>
              </a:pPr>
              <a:t>29.06.2025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0974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Foto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gray">
          <a:xfrm>
            <a:off x="4643438" y="1676627"/>
            <a:ext cx="3960812" cy="4344661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Bildplatzhalter 6"/>
          <p:cNvSpPr>
            <a:spLocks noGrp="1"/>
          </p:cNvSpPr>
          <p:nvPr>
            <p:ph type="pic" sz="quarter" idx="11"/>
          </p:nvPr>
        </p:nvSpPr>
        <p:spPr bwMode="gray">
          <a:xfrm>
            <a:off x="539750" y="1700213"/>
            <a:ext cx="3960813" cy="2916237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de-DE" noProof="0"/>
              <a:t>Bild durch Klicken auf Symbol hinzufügen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77394-00DC-4EC0-9911-1FCD66E9983D}" type="datetime1">
              <a:rPr lang="de-DE"/>
              <a:pPr>
                <a:defRPr/>
              </a:pPr>
              <a:t>29.06.2025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95677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EC1D12-6EB6-4776-AB22-ACC626E1FF87}" type="datetime1">
              <a:rPr lang="de-DE"/>
              <a:pPr>
                <a:defRPr/>
              </a:pPr>
              <a:t>29.06.2025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31577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renn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5"/>
          <p:cNvSpPr/>
          <p:nvPr userDrawn="1"/>
        </p:nvSpPr>
        <p:spPr bwMode="gray">
          <a:xfrm>
            <a:off x="539750" y="549275"/>
            <a:ext cx="4645025" cy="4643438"/>
          </a:xfrm>
          <a:prstGeom prst="ellipse">
            <a:avLst/>
          </a:prstGeom>
          <a:solidFill>
            <a:srgbClr val="8392B2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 bwMode="gray">
          <a:xfrm>
            <a:off x="1223826" y="1125538"/>
            <a:ext cx="7380424" cy="948010"/>
          </a:xfrm>
        </p:spPr>
        <p:txBody>
          <a:bodyPr anchor="b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gray">
          <a:xfrm>
            <a:off x="1223628" y="2257823"/>
            <a:ext cx="7380622" cy="3763566"/>
          </a:xfr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  <a:lvl2pPr marL="271463" indent="-271463">
              <a:defRPr>
                <a:solidFill>
                  <a:schemeClr val="tx2"/>
                </a:solidFill>
              </a:defRPr>
            </a:lvl2pPr>
            <a:lvl3pPr marL="538163" indent="-266700">
              <a:defRPr>
                <a:solidFill>
                  <a:schemeClr val="tx2"/>
                </a:solidFill>
              </a:defRPr>
            </a:lvl3pPr>
            <a:lvl4pPr marL="803275" indent="-271463">
              <a:defRPr>
                <a:solidFill>
                  <a:schemeClr val="tx2"/>
                </a:solidFill>
              </a:defRPr>
            </a:lvl4pPr>
            <a:lvl5pPr marL="1076325" indent="-266700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AAC76-93E2-455A-8CD3-6D917D1AD11A}" type="datetime1">
              <a:rPr lang="de-DE"/>
              <a:pPr>
                <a:defRPr/>
              </a:pPr>
              <a:t>29.06.2025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3889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renn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5"/>
          <p:cNvSpPr/>
          <p:nvPr userDrawn="1"/>
        </p:nvSpPr>
        <p:spPr bwMode="gray">
          <a:xfrm>
            <a:off x="539750" y="549275"/>
            <a:ext cx="4645025" cy="4643438"/>
          </a:xfrm>
          <a:prstGeom prst="ellipse">
            <a:avLst/>
          </a:prstGeom>
          <a:solidFill>
            <a:schemeClr val="accent2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 bwMode="gray">
          <a:xfrm>
            <a:off x="1223826" y="1125538"/>
            <a:ext cx="7380424" cy="948010"/>
          </a:xfrm>
        </p:spPr>
        <p:txBody>
          <a:bodyPr anchor="b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gray">
          <a:xfrm>
            <a:off x="1223628" y="2257823"/>
            <a:ext cx="7380622" cy="3763566"/>
          </a:xfr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  <a:lvl2pPr marL="271463" indent="-271463">
              <a:defRPr>
                <a:solidFill>
                  <a:schemeClr val="tx2"/>
                </a:solidFill>
              </a:defRPr>
            </a:lvl2pPr>
            <a:lvl3pPr marL="538163" indent="-266700">
              <a:defRPr>
                <a:solidFill>
                  <a:schemeClr val="tx2"/>
                </a:solidFill>
              </a:defRPr>
            </a:lvl3pPr>
            <a:lvl4pPr marL="803275" indent="-271463">
              <a:defRPr>
                <a:solidFill>
                  <a:schemeClr val="tx2"/>
                </a:solidFill>
              </a:defRPr>
            </a:lvl4pPr>
            <a:lvl5pPr marL="1076325" indent="-266700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4C532-F0D9-484E-9388-3FB85F4C3D9F}" type="datetime1">
              <a:rPr lang="de-DE"/>
              <a:pPr>
                <a:defRPr/>
              </a:pPr>
              <a:t>29.06.2025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399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renn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5"/>
          <p:cNvSpPr/>
          <p:nvPr userDrawn="1"/>
        </p:nvSpPr>
        <p:spPr bwMode="gray">
          <a:xfrm>
            <a:off x="539750" y="549275"/>
            <a:ext cx="4645025" cy="4643438"/>
          </a:xfrm>
          <a:prstGeom prst="ellipse">
            <a:avLst/>
          </a:prstGeom>
          <a:solidFill>
            <a:schemeClr val="accent3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 bwMode="gray">
          <a:xfrm>
            <a:off x="1223826" y="1125538"/>
            <a:ext cx="7380424" cy="948010"/>
          </a:xfrm>
        </p:spPr>
        <p:txBody>
          <a:bodyPr anchor="b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gray">
          <a:xfrm>
            <a:off x="1223628" y="2257823"/>
            <a:ext cx="7380622" cy="3763566"/>
          </a:xfr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  <a:lvl2pPr marL="271463" indent="-271463">
              <a:defRPr>
                <a:solidFill>
                  <a:schemeClr val="tx2"/>
                </a:solidFill>
              </a:defRPr>
            </a:lvl2pPr>
            <a:lvl3pPr marL="538163" indent="-266700">
              <a:defRPr>
                <a:solidFill>
                  <a:schemeClr val="tx2"/>
                </a:solidFill>
              </a:defRPr>
            </a:lvl3pPr>
            <a:lvl4pPr marL="803275" indent="-271463">
              <a:defRPr>
                <a:solidFill>
                  <a:schemeClr val="tx2"/>
                </a:solidFill>
              </a:defRPr>
            </a:lvl4pPr>
            <a:lvl5pPr marL="1076325" indent="-266700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101A6-6768-4361-83FE-F1147FC2160A}" type="datetime1">
              <a:rPr lang="de-DE"/>
              <a:pPr>
                <a:defRPr/>
              </a:pPr>
              <a:t>29.06.2025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93052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renn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5"/>
          <p:cNvSpPr/>
          <p:nvPr userDrawn="1"/>
        </p:nvSpPr>
        <p:spPr bwMode="gray">
          <a:xfrm>
            <a:off x="539750" y="549275"/>
            <a:ext cx="4645025" cy="4643438"/>
          </a:xfrm>
          <a:prstGeom prst="ellipse">
            <a:avLst/>
          </a:prstGeom>
          <a:solidFill>
            <a:schemeClr val="accent4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 bwMode="gray">
          <a:xfrm>
            <a:off x="1223826" y="1125538"/>
            <a:ext cx="7380424" cy="948010"/>
          </a:xfrm>
        </p:spPr>
        <p:txBody>
          <a:bodyPr anchor="b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gray">
          <a:xfrm>
            <a:off x="1223628" y="2257823"/>
            <a:ext cx="7380622" cy="3763566"/>
          </a:xfr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  <a:lvl2pPr marL="271463" indent="-271463">
              <a:defRPr>
                <a:solidFill>
                  <a:schemeClr val="tx2"/>
                </a:solidFill>
              </a:defRPr>
            </a:lvl2pPr>
            <a:lvl3pPr marL="538163" indent="-266700">
              <a:defRPr>
                <a:solidFill>
                  <a:schemeClr val="tx2"/>
                </a:solidFill>
              </a:defRPr>
            </a:lvl3pPr>
            <a:lvl4pPr marL="803275" indent="-271463">
              <a:defRPr>
                <a:solidFill>
                  <a:schemeClr val="tx2"/>
                </a:solidFill>
              </a:defRPr>
            </a:lvl4pPr>
            <a:lvl5pPr marL="1076325" indent="-266700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EB887-A996-438A-999E-A21666731726}" type="datetime1">
              <a:rPr lang="de-DE"/>
              <a:pPr>
                <a:defRPr/>
              </a:pPr>
              <a:t>29.06.2025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5971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renner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5"/>
          <p:cNvSpPr/>
          <p:nvPr userDrawn="1"/>
        </p:nvSpPr>
        <p:spPr bwMode="gray">
          <a:xfrm>
            <a:off x="539750" y="549275"/>
            <a:ext cx="4645025" cy="4643438"/>
          </a:xfrm>
          <a:prstGeom prst="ellipse">
            <a:avLst/>
          </a:prstGeom>
          <a:solidFill>
            <a:schemeClr val="accent5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 bwMode="gray">
          <a:xfrm>
            <a:off x="1223826" y="1125538"/>
            <a:ext cx="7380424" cy="948010"/>
          </a:xfrm>
        </p:spPr>
        <p:txBody>
          <a:bodyPr anchor="b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gray">
          <a:xfrm>
            <a:off x="1223628" y="2257823"/>
            <a:ext cx="7380622" cy="3763566"/>
          </a:xfr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  <a:lvl2pPr marL="271463" indent="-271463">
              <a:defRPr>
                <a:solidFill>
                  <a:schemeClr val="tx2"/>
                </a:solidFill>
              </a:defRPr>
            </a:lvl2pPr>
            <a:lvl3pPr marL="538163" indent="-266700">
              <a:defRPr>
                <a:solidFill>
                  <a:schemeClr val="tx2"/>
                </a:solidFill>
              </a:defRPr>
            </a:lvl3pPr>
            <a:lvl4pPr marL="803275" indent="-271463">
              <a:defRPr>
                <a:solidFill>
                  <a:schemeClr val="tx2"/>
                </a:solidFill>
              </a:defRPr>
            </a:lvl4pPr>
            <a:lvl5pPr marL="1076325" indent="-266700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FC9B7-7F41-4F0A-B4C2-40BFD7945606}" type="datetime1">
              <a:rPr lang="de-DE"/>
              <a:pPr>
                <a:defRPr/>
              </a:pPr>
              <a:t>29.06.2025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210208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renner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5"/>
          <p:cNvSpPr/>
          <p:nvPr userDrawn="1"/>
        </p:nvSpPr>
        <p:spPr bwMode="gray">
          <a:xfrm>
            <a:off x="539750" y="549275"/>
            <a:ext cx="4645025" cy="464343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 bwMode="gray">
          <a:xfrm>
            <a:off x="1223826" y="1125538"/>
            <a:ext cx="7380424" cy="948010"/>
          </a:xfrm>
        </p:spPr>
        <p:txBody>
          <a:bodyPr anchor="b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gray">
          <a:xfrm>
            <a:off x="1223628" y="2257823"/>
            <a:ext cx="7380622" cy="3763566"/>
          </a:xfr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  <a:lvl2pPr marL="271463" indent="-271463">
              <a:defRPr>
                <a:solidFill>
                  <a:schemeClr val="tx2"/>
                </a:solidFill>
              </a:defRPr>
            </a:lvl2pPr>
            <a:lvl3pPr marL="538163" indent="-266700">
              <a:defRPr>
                <a:solidFill>
                  <a:schemeClr val="tx2"/>
                </a:solidFill>
              </a:defRPr>
            </a:lvl3pPr>
            <a:lvl4pPr marL="803275" indent="-271463">
              <a:defRPr>
                <a:solidFill>
                  <a:schemeClr val="tx2"/>
                </a:solidFill>
              </a:defRPr>
            </a:lvl4pPr>
            <a:lvl5pPr marL="1076325" indent="-266700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CF6F7-E862-41D7-B06D-37969D7B5D9E}" type="datetime1">
              <a:rPr lang="de-DE"/>
              <a:pPr>
                <a:defRPr/>
              </a:pPr>
              <a:t>29.06.2025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090411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D2188-202B-431B-B927-F84BEA3BDFE4}" type="datetime1">
              <a:rPr lang="de-DE"/>
              <a:pPr>
                <a:defRPr/>
              </a:pPr>
              <a:t>29.06.2025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21404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gray">
          <a:xfrm>
            <a:off x="539750" y="527050"/>
            <a:ext cx="8064500" cy="81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Titelmasterformat durch Klicken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676400"/>
            <a:ext cx="8064500" cy="434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 bwMode="gray">
          <a:xfrm>
            <a:off x="539750" y="6438900"/>
            <a:ext cx="1152525" cy="217488"/>
          </a:xfrm>
          <a:prstGeom prst="rect">
            <a:avLst/>
          </a:prstGeom>
        </p:spPr>
        <p:txBody>
          <a:bodyPr vert="horz" wrap="none" lIns="0" tIns="0" rIns="0" bIns="0" rtlCol="0" anchor="ctr" anchorCtr="0">
            <a:noAutofit/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468A69CA-7400-40DA-8675-07C3EC3588EC}" type="datetime1">
              <a:rPr lang="de-DE"/>
              <a:pPr>
                <a:defRPr/>
              </a:pPr>
              <a:t>29.06.2025</a:t>
            </a:fld>
            <a:endParaRPr lang="de-DE" dirty="0"/>
          </a:p>
        </p:txBody>
      </p:sp>
      <p:sp>
        <p:nvSpPr>
          <p:cNvPr id="9" name="Textfeld 8"/>
          <p:cNvSpPr txBox="1"/>
          <p:nvPr/>
        </p:nvSpPr>
        <p:spPr bwMode="gray">
          <a:xfrm>
            <a:off x="1908175" y="6438900"/>
            <a:ext cx="1150938" cy="217488"/>
          </a:xfrm>
          <a:prstGeom prst="rect">
            <a:avLst/>
          </a:prstGeom>
          <a:noFill/>
        </p:spPr>
        <p:txBody>
          <a:bodyPr wrap="none"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dirty="0">
                <a:solidFill>
                  <a:schemeClr val="tx2"/>
                </a:solidFill>
                <a:latin typeface="+mn-lt"/>
              </a:rPr>
              <a:t>Seite </a:t>
            </a:r>
            <a:fld id="{3A770878-0B52-467B-B67E-AE761F2841D8}" type="slidenum">
              <a:rPr lang="de-DE" sz="1000">
                <a:solidFill>
                  <a:schemeClr val="tx2"/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‹Nr.›</a:t>
            </a:fld>
            <a:r>
              <a:rPr lang="de-DE" sz="1000" dirty="0">
                <a:solidFill>
                  <a:schemeClr val="tx2"/>
                </a:solidFill>
                <a:latin typeface="+mn-lt"/>
              </a:rPr>
              <a:t> </a:t>
            </a:r>
          </a:p>
        </p:txBody>
      </p:sp>
      <p:pic>
        <p:nvPicPr>
          <p:cNvPr id="1030" name="Bild 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475" y="6145213"/>
            <a:ext cx="1570038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1" r:id="rId3"/>
    <p:sldLayoutId id="2147483660" r:id="rId4"/>
    <p:sldLayoutId id="2147483659" r:id="rId5"/>
    <p:sldLayoutId id="2147483658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57" r:id="rId13"/>
  </p:sldLayoutIdLst>
  <p:hf sldNum="0" hdr="0" ftr="0"/>
  <p:txStyles>
    <p:titleStyle>
      <a:lvl1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Saar Headline" pitchFamily="2" charset="0"/>
        </a:defRPr>
      </a:lvl2pPr>
      <a:lvl3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Saar Headline" pitchFamily="2" charset="0"/>
        </a:defRPr>
      </a:lvl3pPr>
      <a:lvl4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Saar Headline" pitchFamily="2" charset="0"/>
        </a:defRPr>
      </a:lvl4pPr>
      <a:lvl5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Saar Headline" pitchFamily="2" charset="0"/>
        </a:defRPr>
      </a:lvl5pPr>
      <a:lvl6pPr marL="4572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Saar Headline" pitchFamily="2" charset="0"/>
        </a:defRPr>
      </a:lvl6pPr>
      <a:lvl7pPr marL="9144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Saar Headline" pitchFamily="2" charset="0"/>
        </a:defRPr>
      </a:lvl7pPr>
      <a:lvl8pPr marL="13716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Saar Headline" pitchFamily="2" charset="0"/>
        </a:defRPr>
      </a:lvl8pPr>
      <a:lvl9pPr marL="18288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Saar Headline" pitchFamily="2" charset="0"/>
        </a:defRPr>
      </a:lvl9pPr>
    </p:titleStyle>
    <p:bodyStyle>
      <a:lvl1pPr marL="266700" indent="-266700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538163" indent="-27146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04863" indent="-266700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076325" indent="-27146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343025" indent="-266700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el 1"/>
          <p:cNvSpPr>
            <a:spLocks noGrp="1"/>
          </p:cNvSpPr>
          <p:nvPr>
            <p:ph type="ctrTitle"/>
          </p:nvPr>
        </p:nvSpPr>
        <p:spPr>
          <a:xfrm>
            <a:off x="395288" y="1412776"/>
            <a:ext cx="8353425" cy="4536504"/>
          </a:xfrm>
        </p:spPr>
        <p:txBody>
          <a:bodyPr/>
          <a:lstStyle/>
          <a:p>
            <a:r>
              <a:rPr lang="de-DE" dirty="0">
                <a:solidFill>
                  <a:schemeClr val="bg2"/>
                </a:solidFill>
              </a:rPr>
              <a:t>Neufassung der Prüfungsordnungen HSA und MBA – gestreckte Abschlussprüfung</a:t>
            </a:r>
            <a:br>
              <a:rPr lang="de-DE" dirty="0">
                <a:solidFill>
                  <a:schemeClr val="bg2"/>
                </a:solidFill>
              </a:rPr>
            </a:br>
            <a:br>
              <a:rPr lang="de-DE" dirty="0">
                <a:solidFill>
                  <a:schemeClr val="bg2"/>
                </a:solidFill>
              </a:rPr>
            </a:br>
            <a:endParaRPr lang="de-DE" altLang="de-DE" dirty="0">
              <a:solidFill>
                <a:schemeClr val="bg2"/>
              </a:solidFill>
            </a:endParaRPr>
          </a:p>
        </p:txBody>
      </p:sp>
      <p:sp>
        <p:nvSpPr>
          <p:cNvPr id="17410" name="Untertitel 2"/>
          <p:cNvSpPr>
            <a:spLocks noGrp="1"/>
          </p:cNvSpPr>
          <p:nvPr>
            <p:ph type="subTitle" idx="1"/>
          </p:nvPr>
        </p:nvSpPr>
        <p:spPr>
          <a:xfrm>
            <a:off x="395288" y="6199609"/>
            <a:ext cx="8353425" cy="325735"/>
          </a:xfrm>
        </p:spPr>
        <p:txBody>
          <a:bodyPr/>
          <a:lstStyle/>
          <a:p>
            <a:endParaRPr lang="de-DE" altLang="de-DE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llipse 12"/>
          <p:cNvSpPr/>
          <p:nvPr/>
        </p:nvSpPr>
        <p:spPr>
          <a:xfrm>
            <a:off x="6804248" y="-675456"/>
            <a:ext cx="2880000" cy="288032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800" dirty="0">
                <a:latin typeface="Saar"/>
                <a:ea typeface="Calibri" panose="020F0502020204030204" pitchFamily="34" charset="0"/>
                <a:cs typeface="Arial" panose="020B0604020202020204" pitchFamily="34" charset="0"/>
              </a:rPr>
              <a:t>Warum gibt es ein neues Prüfungsverfahren?</a:t>
            </a:r>
            <a:b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de-DE" sz="2800" b="1" dirty="0">
                <a:solidFill>
                  <a:schemeClr val="tx1"/>
                </a:solidFill>
              </a:rPr>
            </a:b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00" b="0" i="0" u="none" strike="noStrike" kern="1200" cap="none" spc="0" normalizeH="0" baseline="0" noProof="0" dirty="0">
                <a:ln>
                  <a:noFill/>
                </a:ln>
                <a:solidFill>
                  <a:srgbClr val="002D5B"/>
                </a:solidFill>
                <a:effectLst/>
                <a:uLnTx/>
                <a:uFillTx/>
                <a:latin typeface="Saar"/>
                <a:ea typeface="+mn-ea"/>
                <a:cs typeface="+mn-cs"/>
              </a:rPr>
              <a:t>22.05.2025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90745805-1B73-D0DF-0391-0EE9859DCAB9}"/>
              </a:ext>
            </a:extLst>
          </p:cNvPr>
          <p:cNvSpPr txBox="1"/>
          <p:nvPr/>
        </p:nvSpPr>
        <p:spPr>
          <a:xfrm>
            <a:off x="601358" y="1484784"/>
            <a:ext cx="748863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de-DE" sz="1600" b="1" dirty="0">
                <a:solidFill>
                  <a:schemeClr val="tx2"/>
                </a:solidFill>
                <a:latin typeface="+mn-lt"/>
              </a:rPr>
              <a:t>Ziele:</a:t>
            </a: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Aufwertung der Abschlüsse HSA und MBA </a:t>
            </a:r>
          </a:p>
          <a:p>
            <a:pPr lvl="0" algn="just"/>
            <a:endParaRPr lang="de-DE" sz="1600" dirty="0">
              <a:solidFill>
                <a:schemeClr val="tx2"/>
              </a:solidFill>
              <a:latin typeface="+mn-lt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Zeitgemäße, anspruchsvolle und prozessorientierte Prüfungsformate </a:t>
            </a: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endParaRPr lang="de-DE" sz="1600" dirty="0">
              <a:solidFill>
                <a:schemeClr val="tx2"/>
              </a:solidFill>
              <a:latin typeface="+mn-lt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Aussagekraft der Schulabschüsse für Schulen, Betriebe und Behörden erhöhen </a:t>
            </a:r>
          </a:p>
          <a:p>
            <a:pPr lvl="0" algn="just"/>
            <a:endParaRPr lang="de-DE" sz="1600" dirty="0">
              <a:solidFill>
                <a:schemeClr val="tx2"/>
              </a:solidFill>
              <a:latin typeface="+mn-lt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Neben Fachkompetenzen sollen auch soziale, personale, methodische und digitale Kompetenzen unter Beweis gestellt werden</a:t>
            </a:r>
          </a:p>
          <a:p>
            <a:pPr lvl="0" algn="just"/>
            <a:endParaRPr lang="de-DE" sz="1600" dirty="0">
              <a:solidFill>
                <a:schemeClr val="tx2"/>
              </a:solidFill>
              <a:latin typeface="+mn-lt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Lernprozessbegleitung mit der Möglichkeit, die Leistungen zu verbessern im Rahmen eines gestreckten Prüfungsverfahrens statt punktueller Prüfung am Ende des Abschlussjahres</a:t>
            </a:r>
          </a:p>
          <a:p>
            <a:pPr lvl="0" algn="just"/>
            <a:endParaRPr lang="de-DE" sz="1600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26818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40DD23-6BA7-831A-1B3F-4776219DA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llipse 12">
            <a:extLst>
              <a:ext uri="{FF2B5EF4-FFF2-40B4-BE49-F238E27FC236}">
                <a16:creationId xmlns:a16="http://schemas.microsoft.com/office/drawing/2014/main" id="{DA9851D5-0B32-033F-F4FF-EA9398B4E2BC}"/>
              </a:ext>
            </a:extLst>
          </p:cNvPr>
          <p:cNvSpPr/>
          <p:nvPr/>
        </p:nvSpPr>
        <p:spPr>
          <a:xfrm>
            <a:off x="6804248" y="-675456"/>
            <a:ext cx="2880000" cy="288032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0D2F0C2E-BA3F-59DB-83A8-96C1C1F78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Abschlüsse über kompetenzorientierte Prüfung</a:t>
            </a:r>
            <a:br>
              <a:rPr lang="de-DE" dirty="0"/>
            </a:br>
            <a:r>
              <a:rPr lang="de-DE" sz="2000" dirty="0"/>
              <a:t>Prüfungselemente für den HSA</a:t>
            </a:r>
            <a:br>
              <a:rPr lang="de-DE" sz="2800" b="1" dirty="0">
                <a:solidFill>
                  <a:schemeClr val="tx1"/>
                </a:solidFill>
              </a:rPr>
            </a:b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A6223F8-C4F1-A424-FA27-1082CBCA3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00" b="0" i="0" u="none" strike="noStrike" kern="1200" cap="none" spc="0" normalizeH="0" baseline="0" noProof="0" dirty="0">
                <a:ln>
                  <a:noFill/>
                </a:ln>
                <a:solidFill>
                  <a:srgbClr val="002D5B"/>
                </a:solidFill>
                <a:effectLst/>
                <a:uLnTx/>
                <a:uFillTx/>
                <a:latin typeface="Saar"/>
                <a:ea typeface="+mn-ea"/>
                <a:cs typeface="+mn-cs"/>
              </a:rPr>
              <a:t>22.05.2025</a:t>
            </a:r>
          </a:p>
        </p:txBody>
      </p:sp>
      <p:graphicFrame>
        <p:nvGraphicFramePr>
          <p:cNvPr id="2" name="Tabelle 1">
            <a:extLst>
              <a:ext uri="{FF2B5EF4-FFF2-40B4-BE49-F238E27FC236}">
                <a16:creationId xmlns:a16="http://schemas.microsoft.com/office/drawing/2014/main" id="{C44B2367-5A90-B96B-BBC4-AD7151224404}"/>
              </a:ext>
            </a:extLst>
          </p:cNvPr>
          <p:cNvGraphicFramePr>
            <a:graphicFrameLocks noGrp="1"/>
          </p:cNvGraphicFramePr>
          <p:nvPr/>
        </p:nvGraphicFramePr>
        <p:xfrm>
          <a:off x="611561" y="1397000"/>
          <a:ext cx="7488635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80785">
                  <a:extLst>
                    <a:ext uri="{9D8B030D-6E8A-4147-A177-3AD203B41FA5}">
                      <a16:colId xmlns:a16="http://schemas.microsoft.com/office/drawing/2014/main" val="1949470022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2682530729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1415769123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2476379949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3920579913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2194811992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4021945317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3297341689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2279152482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3110504289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10372563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Sep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Okt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Nov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Dez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Jan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Feb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Mär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Apr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Mai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Jun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Jul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80039"/>
                  </a:ext>
                </a:extLst>
              </a:tr>
            </a:tbl>
          </a:graphicData>
        </a:graphic>
      </p:graphicFrame>
      <p:sp>
        <p:nvSpPr>
          <p:cNvPr id="3" name="Abgerundetes Rechteck 2">
            <a:extLst>
              <a:ext uri="{FF2B5EF4-FFF2-40B4-BE49-F238E27FC236}">
                <a16:creationId xmlns:a16="http://schemas.microsoft.com/office/drawing/2014/main" id="{DFD19674-77E8-D57F-8552-BF3696D47276}"/>
              </a:ext>
            </a:extLst>
          </p:cNvPr>
          <p:cNvSpPr/>
          <p:nvPr/>
        </p:nvSpPr>
        <p:spPr>
          <a:xfrm>
            <a:off x="597414" y="1916832"/>
            <a:ext cx="1800000" cy="252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05000"/>
              </a:lnSpc>
            </a:pPr>
            <a:r>
              <a:rPr lang="de-DE" sz="1400" dirty="0">
                <a:solidFill>
                  <a:schemeClr val="bg2">
                    <a:lumMod val="75000"/>
                  </a:schemeClr>
                </a:solidFill>
              </a:rPr>
              <a:t>Anfang HJ 9.1: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b="1" dirty="0">
                <a:solidFill>
                  <a:schemeClr val="tx2"/>
                </a:solidFill>
              </a:rPr>
              <a:t>Präsentations-prüfung</a:t>
            </a:r>
            <a:br>
              <a:rPr lang="de-DE" sz="1400" b="1" dirty="0">
                <a:solidFill>
                  <a:schemeClr val="tx2"/>
                </a:solidFill>
              </a:rPr>
            </a:br>
            <a:br>
              <a:rPr lang="de-DE" sz="1400" dirty="0">
                <a:solidFill>
                  <a:schemeClr val="tx1"/>
                </a:solidFill>
              </a:rPr>
            </a:br>
            <a:r>
              <a:rPr lang="de-DE" sz="1400" dirty="0">
                <a:solidFill>
                  <a:schemeClr val="tx2"/>
                </a:solidFill>
              </a:rPr>
              <a:t>mit Bezug zur Beruflichen Orientierung nach dem Praktikum im HJ 8.2</a:t>
            </a:r>
          </a:p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9" name="Abgerundetes Rechteck 8">
            <a:extLst>
              <a:ext uri="{FF2B5EF4-FFF2-40B4-BE49-F238E27FC236}">
                <a16:creationId xmlns:a16="http://schemas.microsoft.com/office/drawing/2014/main" id="{E0B00CDE-05A0-0CDB-A1F4-864B2ED8F792}"/>
              </a:ext>
            </a:extLst>
          </p:cNvPr>
          <p:cNvSpPr/>
          <p:nvPr/>
        </p:nvSpPr>
        <p:spPr>
          <a:xfrm>
            <a:off x="2498340" y="1916831"/>
            <a:ext cx="1800000" cy="252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05000"/>
              </a:lnSpc>
            </a:pPr>
            <a:r>
              <a:rPr lang="de-DE" sz="1400" dirty="0">
                <a:solidFill>
                  <a:schemeClr val="bg2">
                    <a:lumMod val="75000"/>
                  </a:schemeClr>
                </a:solidFill>
              </a:rPr>
              <a:t>HJ 9.1:</a:t>
            </a:r>
            <a:br>
              <a:rPr lang="de-DE" sz="1400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de-DE" sz="1400" b="1" dirty="0">
                <a:solidFill>
                  <a:schemeClr val="tx2"/>
                </a:solidFill>
              </a:rPr>
              <a:t>Projektprüfung</a:t>
            </a:r>
            <a:br>
              <a:rPr lang="de-DE" sz="1400" b="1" dirty="0">
                <a:solidFill>
                  <a:schemeClr val="tx2"/>
                </a:solidFill>
              </a:rPr>
            </a:br>
            <a:br>
              <a:rPr lang="de-DE" sz="1400" b="1" dirty="0">
                <a:solidFill>
                  <a:schemeClr val="tx2"/>
                </a:solidFill>
              </a:rPr>
            </a:br>
            <a:br>
              <a:rPr lang="de-DE" sz="1400" b="1" dirty="0">
                <a:solidFill>
                  <a:srgbClr val="0070C0"/>
                </a:solidFill>
              </a:rPr>
            </a:br>
            <a:r>
              <a:rPr lang="de-DE" sz="1400" dirty="0">
                <a:solidFill>
                  <a:schemeClr val="tx2"/>
                </a:solidFill>
              </a:rPr>
              <a:t>themenorientierte Projektarbeit im Team aus NW, GW, Informatik oder dem Profilbereich</a:t>
            </a:r>
          </a:p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10" name="Abgerundetes Rechteck 9">
            <a:extLst>
              <a:ext uri="{FF2B5EF4-FFF2-40B4-BE49-F238E27FC236}">
                <a16:creationId xmlns:a16="http://schemas.microsoft.com/office/drawing/2014/main" id="{775CBEC1-F7AA-DF22-CD11-EE9CDE2CE2A0}"/>
              </a:ext>
            </a:extLst>
          </p:cNvPr>
          <p:cNvSpPr/>
          <p:nvPr/>
        </p:nvSpPr>
        <p:spPr>
          <a:xfrm>
            <a:off x="4399266" y="1913745"/>
            <a:ext cx="1800000" cy="252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05000"/>
              </a:lnSpc>
            </a:pPr>
            <a:r>
              <a:rPr lang="de-DE" sz="1400" dirty="0">
                <a:solidFill>
                  <a:schemeClr val="bg2">
                    <a:lumMod val="75000"/>
                  </a:schemeClr>
                </a:solidFill>
              </a:rPr>
              <a:t>Anfang HJ 9.2 </a:t>
            </a:r>
            <a:r>
              <a:rPr lang="de-DE" sz="1400" b="1" dirty="0">
                <a:solidFill>
                  <a:schemeClr val="tx2"/>
                </a:solidFill>
              </a:rPr>
              <a:t>Landeszentrale Vergleichsarbeiten</a:t>
            </a:r>
            <a:br>
              <a:rPr lang="de-DE" sz="1400" b="1" dirty="0">
                <a:solidFill>
                  <a:schemeClr val="tx2"/>
                </a:solidFill>
              </a:rPr>
            </a:br>
            <a:endParaRPr lang="de-DE" sz="1400" b="1" dirty="0">
              <a:solidFill>
                <a:schemeClr val="tx2"/>
              </a:solidFill>
            </a:endParaRPr>
          </a:p>
          <a:p>
            <a:pPr>
              <a:lnSpc>
                <a:spcPct val="105000"/>
              </a:lnSpc>
            </a:pPr>
            <a:r>
              <a:rPr lang="de-DE" sz="1400" dirty="0">
                <a:solidFill>
                  <a:schemeClr val="tx2"/>
                </a:solidFill>
              </a:rPr>
              <a:t>in den Kernfächern De und Ma</a:t>
            </a:r>
          </a:p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11" name="Abgerundetes Rechteck 10">
            <a:extLst>
              <a:ext uri="{FF2B5EF4-FFF2-40B4-BE49-F238E27FC236}">
                <a16:creationId xmlns:a16="http://schemas.microsoft.com/office/drawing/2014/main" id="{7CF1B544-0755-D6A5-625D-A7516B5A544A}"/>
              </a:ext>
            </a:extLst>
          </p:cNvPr>
          <p:cNvSpPr/>
          <p:nvPr/>
        </p:nvSpPr>
        <p:spPr>
          <a:xfrm>
            <a:off x="6300192" y="1913745"/>
            <a:ext cx="1800000" cy="252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de-DE" sz="1400" dirty="0">
                <a:solidFill>
                  <a:schemeClr val="bg2">
                    <a:lumMod val="75000"/>
                  </a:schemeClr>
                </a:solidFill>
              </a:rPr>
              <a:t>Ende HJ 9.2:</a:t>
            </a:r>
            <a:br>
              <a:rPr lang="de-DE" sz="1400" dirty="0">
                <a:solidFill>
                  <a:schemeClr val="tx1"/>
                </a:solidFill>
              </a:rPr>
            </a:br>
            <a:r>
              <a:rPr lang="de-DE" sz="1400" b="1" dirty="0">
                <a:solidFill>
                  <a:schemeClr val="tx2"/>
                </a:solidFill>
              </a:rPr>
              <a:t>Individuelle Prüfungsleistung</a:t>
            </a:r>
          </a:p>
          <a:p>
            <a:pPr>
              <a:lnSpc>
                <a:spcPct val="105000"/>
              </a:lnSpc>
            </a:pPr>
            <a:r>
              <a:rPr lang="de-DE" sz="1400" dirty="0">
                <a:solidFill>
                  <a:schemeClr val="tx2"/>
                </a:solidFill>
              </a:rPr>
              <a:t>zur Wahl: Mündliche Prüfung oder Anerkennung besonderer Leistungen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743D2224-577A-AF01-D46B-8240884A5C52}"/>
              </a:ext>
            </a:extLst>
          </p:cNvPr>
          <p:cNvSpPr txBox="1"/>
          <p:nvPr/>
        </p:nvSpPr>
        <p:spPr>
          <a:xfrm>
            <a:off x="554022" y="4592757"/>
            <a:ext cx="7488635" cy="1500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Die Noten der Landeszentralen Vergleichsarbeiten in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Deutsch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und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Mathematik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gehen mit jeweils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25 Prozent in die Gesamtprüfungsleistung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ein.</a:t>
            </a:r>
          </a:p>
          <a:p>
            <a:pPr marL="285750" lvl="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Die Prä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sentrationsprüfung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die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Projektprüfung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und die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individuelle Prüfungsleistung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gehen mit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insgesamt 50 Prozent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zu jeweils gleichen Teilen in die Gesamtprüfungsleistung ein. </a:t>
            </a:r>
          </a:p>
        </p:txBody>
      </p:sp>
    </p:spTree>
    <p:extLst>
      <p:ext uri="{BB962C8B-B14F-4D97-AF65-F5344CB8AC3E}">
        <p14:creationId xmlns:p14="http://schemas.microsoft.com/office/powerpoint/2010/main" val="2216884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llipse 11"/>
          <p:cNvSpPr/>
          <p:nvPr/>
        </p:nvSpPr>
        <p:spPr>
          <a:xfrm>
            <a:off x="6804248" y="-675456"/>
            <a:ext cx="2880000" cy="288032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Abschlüsse über kompetenzorientierte Prüfung</a:t>
            </a:r>
            <a:br>
              <a:rPr lang="de-DE" dirty="0"/>
            </a:br>
            <a:r>
              <a:rPr lang="de-DE" sz="2000" dirty="0"/>
              <a:t>Prüfungselemente für den MBA</a:t>
            </a:r>
            <a:br>
              <a:rPr lang="de-DE" sz="2800" b="1" dirty="0">
                <a:solidFill>
                  <a:schemeClr val="tx1"/>
                </a:solidFill>
              </a:rPr>
            </a:b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8CF6F7-E862-41D7-B06D-37969D7B5D9E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srgbClr val="002D5B"/>
                </a:solidFill>
                <a:effectLst/>
                <a:uLnTx/>
                <a:uFillTx/>
                <a:latin typeface="Saar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29.06.2025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srgbClr val="002D5B"/>
              </a:solidFill>
              <a:effectLst/>
              <a:uLnTx/>
              <a:uFillTx/>
              <a:latin typeface="Saar"/>
              <a:ea typeface="+mn-ea"/>
              <a:cs typeface="+mn-cs"/>
            </a:endParaRPr>
          </a:p>
        </p:txBody>
      </p:sp>
      <p:graphicFrame>
        <p:nvGraphicFramePr>
          <p:cNvPr id="2" name="Tabelle 1"/>
          <p:cNvGraphicFramePr>
            <a:graphicFrameLocks noGrp="1"/>
          </p:cNvGraphicFramePr>
          <p:nvPr/>
        </p:nvGraphicFramePr>
        <p:xfrm>
          <a:off x="611561" y="1397000"/>
          <a:ext cx="7488635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80785">
                  <a:extLst>
                    <a:ext uri="{9D8B030D-6E8A-4147-A177-3AD203B41FA5}">
                      <a16:colId xmlns:a16="http://schemas.microsoft.com/office/drawing/2014/main" val="1949470022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2682530729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1415769123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2476379949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3920579913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2194811992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4021945317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3297341689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2279152482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3110504289"/>
                    </a:ext>
                  </a:extLst>
                </a:gridCol>
                <a:gridCol w="680785">
                  <a:extLst>
                    <a:ext uri="{9D8B030D-6E8A-4147-A177-3AD203B41FA5}">
                      <a16:colId xmlns:a16="http://schemas.microsoft.com/office/drawing/2014/main" val="10372563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Sep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Okt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Nov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Dez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Jan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Feb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Mär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Apr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Mai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Jun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Jul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80039"/>
                  </a:ext>
                </a:extLst>
              </a:tr>
            </a:tbl>
          </a:graphicData>
        </a:graphic>
      </p:graphicFrame>
      <p:sp>
        <p:nvSpPr>
          <p:cNvPr id="3" name="Abgerundetes Rechteck 2"/>
          <p:cNvSpPr/>
          <p:nvPr/>
        </p:nvSpPr>
        <p:spPr>
          <a:xfrm>
            <a:off x="597414" y="1916832"/>
            <a:ext cx="1800000" cy="252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05000"/>
              </a:lnSpc>
            </a:pPr>
            <a:r>
              <a:rPr lang="de-DE" sz="1400" dirty="0">
                <a:solidFill>
                  <a:schemeClr val="bg2">
                    <a:lumMod val="75000"/>
                  </a:schemeClr>
                </a:solidFill>
              </a:rPr>
              <a:t>Anfang HJ 10.1: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b="1" dirty="0">
                <a:solidFill>
                  <a:schemeClr val="tx2"/>
                </a:solidFill>
              </a:rPr>
              <a:t>Präsentations-prüfung</a:t>
            </a:r>
            <a:br>
              <a:rPr lang="de-DE" sz="1400" b="1" dirty="0">
                <a:solidFill>
                  <a:schemeClr val="tx2"/>
                </a:solidFill>
              </a:rPr>
            </a:br>
            <a:br>
              <a:rPr lang="de-DE" sz="1400" dirty="0">
                <a:solidFill>
                  <a:schemeClr val="tx1"/>
                </a:solidFill>
              </a:rPr>
            </a:br>
            <a:r>
              <a:rPr lang="de-DE" sz="1400" dirty="0">
                <a:solidFill>
                  <a:schemeClr val="tx2"/>
                </a:solidFill>
              </a:rPr>
              <a:t>mit Bezug zur Beruflichen Orientierung in der bisherigen Schullaufbahn</a:t>
            </a:r>
          </a:p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9" name="Abgerundetes Rechteck 8"/>
          <p:cNvSpPr/>
          <p:nvPr/>
        </p:nvSpPr>
        <p:spPr>
          <a:xfrm>
            <a:off x="2498340" y="1916831"/>
            <a:ext cx="1800000" cy="252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05000"/>
              </a:lnSpc>
            </a:pPr>
            <a:r>
              <a:rPr lang="de-DE" sz="1400" dirty="0">
                <a:solidFill>
                  <a:schemeClr val="bg2">
                    <a:lumMod val="75000"/>
                  </a:schemeClr>
                </a:solidFill>
              </a:rPr>
              <a:t>HJ 10.1:</a:t>
            </a:r>
            <a:br>
              <a:rPr lang="de-DE" sz="1400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de-DE" sz="1400" b="1" dirty="0">
                <a:solidFill>
                  <a:schemeClr val="tx2"/>
                </a:solidFill>
              </a:rPr>
              <a:t>Projektprüfung</a:t>
            </a:r>
            <a:br>
              <a:rPr lang="de-DE" sz="1400" b="1" dirty="0">
                <a:solidFill>
                  <a:schemeClr val="tx2"/>
                </a:solidFill>
              </a:rPr>
            </a:br>
            <a:br>
              <a:rPr lang="de-DE" sz="1400" b="1" dirty="0">
                <a:solidFill>
                  <a:schemeClr val="tx2"/>
                </a:solidFill>
              </a:rPr>
            </a:br>
            <a:br>
              <a:rPr lang="de-DE" sz="1400" b="1" dirty="0">
                <a:solidFill>
                  <a:srgbClr val="0070C0"/>
                </a:solidFill>
              </a:rPr>
            </a:br>
            <a:r>
              <a:rPr lang="de-DE" sz="1400" dirty="0">
                <a:solidFill>
                  <a:schemeClr val="tx2"/>
                </a:solidFill>
              </a:rPr>
              <a:t>themenorientierte Projektarbeit im Team aus NW, Informatik, GW oder dem Profilbereich</a:t>
            </a:r>
          </a:p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10" name="Abgerundetes Rechteck 9"/>
          <p:cNvSpPr/>
          <p:nvPr/>
        </p:nvSpPr>
        <p:spPr>
          <a:xfrm>
            <a:off x="4399266" y="1913745"/>
            <a:ext cx="1800000" cy="252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05000"/>
              </a:lnSpc>
            </a:pPr>
            <a:r>
              <a:rPr lang="de-DE" sz="1400" dirty="0">
                <a:solidFill>
                  <a:schemeClr val="bg2">
                    <a:lumMod val="75000"/>
                  </a:schemeClr>
                </a:solidFill>
              </a:rPr>
              <a:t>Anfang HJ 10.2 </a:t>
            </a:r>
            <a:r>
              <a:rPr lang="de-DE" sz="1400" b="1" dirty="0">
                <a:solidFill>
                  <a:schemeClr val="tx2"/>
                </a:solidFill>
              </a:rPr>
              <a:t>Landeszentrale Vergleichs-arbeiten</a:t>
            </a:r>
            <a:br>
              <a:rPr lang="de-DE" sz="1400" b="1" dirty="0">
                <a:solidFill>
                  <a:schemeClr val="tx2"/>
                </a:solidFill>
              </a:rPr>
            </a:br>
            <a:endParaRPr lang="de-DE" sz="1400" b="1" dirty="0">
              <a:solidFill>
                <a:schemeClr val="tx2"/>
              </a:solidFill>
            </a:endParaRPr>
          </a:p>
          <a:p>
            <a:pPr>
              <a:lnSpc>
                <a:spcPct val="105000"/>
              </a:lnSpc>
            </a:pPr>
            <a:r>
              <a:rPr lang="de-DE" sz="1400" dirty="0">
                <a:solidFill>
                  <a:schemeClr val="tx2"/>
                </a:solidFill>
              </a:rPr>
              <a:t>in den Kernfächern De, Ma und </a:t>
            </a:r>
            <a:r>
              <a:rPr lang="de-DE" sz="1400" dirty="0">
                <a:solidFill>
                  <a:srgbClr val="FF0000"/>
                </a:solidFill>
              </a:rPr>
              <a:t>1. FS</a:t>
            </a:r>
          </a:p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11" name="Abgerundetes Rechteck 10"/>
          <p:cNvSpPr/>
          <p:nvPr/>
        </p:nvSpPr>
        <p:spPr>
          <a:xfrm>
            <a:off x="6300192" y="1913745"/>
            <a:ext cx="1800000" cy="252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de-DE" sz="1400" dirty="0">
                <a:solidFill>
                  <a:schemeClr val="bg2">
                    <a:lumMod val="75000"/>
                  </a:schemeClr>
                </a:solidFill>
              </a:rPr>
              <a:t>Ende HJ 10.2:</a:t>
            </a:r>
            <a:br>
              <a:rPr lang="de-DE" sz="1400" dirty="0">
                <a:solidFill>
                  <a:schemeClr val="tx1"/>
                </a:solidFill>
              </a:rPr>
            </a:br>
            <a:r>
              <a:rPr lang="de-DE" sz="1400" b="1" dirty="0">
                <a:solidFill>
                  <a:schemeClr val="tx2"/>
                </a:solidFill>
              </a:rPr>
              <a:t>Individuelle Prüfungsleistung</a:t>
            </a:r>
          </a:p>
          <a:p>
            <a:pPr>
              <a:lnSpc>
                <a:spcPct val="105000"/>
              </a:lnSpc>
            </a:pPr>
            <a:r>
              <a:rPr lang="de-DE" sz="1400" dirty="0">
                <a:solidFill>
                  <a:schemeClr val="tx2"/>
                </a:solidFill>
              </a:rPr>
              <a:t>zur Wahl: Mündliche Prüfung oder Anerkennung besonderer Leistungen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7D902FA4-CA66-648E-7642-1633BEA33A9F}"/>
              </a:ext>
            </a:extLst>
          </p:cNvPr>
          <p:cNvSpPr txBox="1"/>
          <p:nvPr/>
        </p:nvSpPr>
        <p:spPr>
          <a:xfrm>
            <a:off x="395736" y="4640202"/>
            <a:ext cx="7992688" cy="12370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Die Noten der Landeszentralen Vergleichsarbeiten in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Deutsch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Mathematik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und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1. Fremdsprache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gehen mit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jeweils 20 Prozent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in die Gesamtprüfungsleistung ein.</a:t>
            </a:r>
          </a:p>
          <a:p>
            <a:pPr marL="285750" lvl="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Die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Präsentrationsprüfung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die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Projektprüfung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gehen mit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jeweils 15 Prozent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und die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individuelle Prüfungsleistung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mit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10 Prozent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in die Gesamtprüfungsleistung ein.  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02B03B03-CB77-97F9-5A4C-CDC58B3560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56216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/>
              <a:t>Präsentationsprüfung</a:t>
            </a:r>
          </a:p>
        </p:txBody>
      </p:sp>
      <p:sp>
        <p:nvSpPr>
          <p:cNvPr id="19459" name="Datumsplatzhalter 3"/>
          <p:cNvSpPr>
            <a:spLocks noGrp="1"/>
          </p:cNvSpPr>
          <p:nvPr>
            <p:ph type="dt" sz="half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ar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ar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ar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ar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ar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86A25D8-ADDB-45D7-B40A-E9F3F11FCCD9}" type="datetime1">
              <a:rPr lang="de-DE" altLang="de-DE">
                <a:solidFill>
                  <a:schemeClr val="tx2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29.06.2025</a:t>
            </a:fld>
            <a:endParaRPr lang="de-DE" altLang="de-DE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9B7323-B69F-03B4-E443-CC186EE55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llipse 10">
            <a:extLst>
              <a:ext uri="{FF2B5EF4-FFF2-40B4-BE49-F238E27FC236}">
                <a16:creationId xmlns:a16="http://schemas.microsoft.com/office/drawing/2014/main" id="{67669356-687F-D074-0354-F3495C13B1FF}"/>
              </a:ext>
            </a:extLst>
          </p:cNvPr>
          <p:cNvSpPr/>
          <p:nvPr/>
        </p:nvSpPr>
        <p:spPr>
          <a:xfrm>
            <a:off x="6804248" y="-675456"/>
            <a:ext cx="2880000" cy="288032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A1FBF3D-9043-32E3-1284-0CDDB7FBF714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539750" y="6453336"/>
            <a:ext cx="1152525" cy="217488"/>
          </a:xfrm>
        </p:spPr>
        <p:txBody>
          <a:bodyPr/>
          <a:lstStyle/>
          <a:p>
            <a:pPr>
              <a:defRPr/>
            </a:pPr>
            <a:fld id="{F4EC1D12-6EB6-4776-AB22-ACC626E1FF87}" type="datetime1">
              <a:rPr lang="de-DE" smtClean="0"/>
              <a:pPr>
                <a:defRPr/>
              </a:pPr>
              <a:t>29.06.2025</a:t>
            </a:fld>
            <a:endParaRPr lang="de-D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482382E5-4DFD-EDDB-53F1-C660160BD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332656"/>
            <a:ext cx="8064500" cy="814388"/>
          </a:xfrm>
        </p:spPr>
        <p:txBody>
          <a:bodyPr/>
          <a:lstStyle/>
          <a:p>
            <a:r>
              <a:rPr lang="de-DE" dirty="0"/>
              <a:t>Gegenstand der Präsentationsprüfung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248735CB-A0A8-022F-6F2F-FB651DE42010}"/>
              </a:ext>
            </a:extLst>
          </p:cNvPr>
          <p:cNvSpPr txBox="1"/>
          <p:nvPr/>
        </p:nvSpPr>
        <p:spPr>
          <a:xfrm>
            <a:off x="359631" y="836712"/>
            <a:ext cx="8424738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Die Präsentationsprüfung ist eine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Einzelprüfung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bei der die Schülerin oder der Schüler ihre oder seine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Präsentations-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Inhalts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- und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Kommunikationskompetenzen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aufzeigt und nachweist. </a:t>
            </a:r>
          </a:p>
          <a:p>
            <a:pPr algn="just"/>
            <a:endParaRPr lang="de-DE" sz="1600" dirty="0">
              <a:solidFill>
                <a:schemeClr val="tx2"/>
              </a:solidFill>
              <a:latin typeface="+mn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Dazu gehört die Fähigkeit,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Informationen verständlich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strukturiert und zielgerichtet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zu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vermitteln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und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auf Fragen und Rückmeldungen adäquat zu reagieren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.</a:t>
            </a:r>
          </a:p>
          <a:p>
            <a:pPr algn="just"/>
            <a:endParaRPr lang="de-DE" sz="1600" dirty="0">
              <a:solidFill>
                <a:schemeClr val="tx2"/>
              </a:solidFill>
              <a:latin typeface="+mn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Gegenstand der Präsentationsprüfung ist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grundsätzlich das dreiwöchige Schülerbetriebspraktikum </a:t>
            </a:r>
          </a:p>
          <a:p>
            <a:pPr algn="just"/>
            <a:r>
              <a:rPr lang="de-DE" sz="1600" b="1" dirty="0">
                <a:solidFill>
                  <a:schemeClr val="tx2"/>
                </a:solidFill>
                <a:latin typeface="+mn-lt"/>
              </a:rPr>
              <a:t>      der Klassenstufe 8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.</a:t>
            </a:r>
          </a:p>
          <a:p>
            <a:pPr algn="just"/>
            <a:endParaRPr lang="de-DE" sz="1600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81D77368-28EF-CDC0-8574-1F1CA6306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1" b="5455"/>
          <a:stretch>
            <a:fillRect/>
          </a:stretch>
        </p:blipFill>
        <p:spPr bwMode="auto">
          <a:xfrm>
            <a:off x="4211960" y="2852936"/>
            <a:ext cx="3596206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8AAF3649-F317-DC13-176A-A438995364B5}"/>
              </a:ext>
            </a:extLst>
          </p:cNvPr>
          <p:cNvSpPr txBox="1"/>
          <p:nvPr/>
        </p:nvSpPr>
        <p:spPr>
          <a:xfrm>
            <a:off x="359630" y="2953975"/>
            <a:ext cx="3636305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de-DE" sz="1600" dirty="0">
              <a:solidFill>
                <a:schemeClr val="tx2"/>
              </a:solidFill>
              <a:latin typeface="+mn-lt"/>
            </a:endParaRPr>
          </a:p>
          <a:p>
            <a:pPr algn="just"/>
            <a:endParaRPr lang="de-DE" sz="1600" dirty="0">
              <a:solidFill>
                <a:schemeClr val="tx2"/>
              </a:solidFill>
              <a:latin typeface="+mn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Schülerinnen und Schülern, die kein Schülerbetriebspraktikum absolviert haben, können in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Themengebieten der beruflichen Orientierung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geprüft werden („Richtlinien zur Berufs- und Studienorientierung an allgemeinbildenden Schulen im Saarland“).</a:t>
            </a:r>
          </a:p>
        </p:txBody>
      </p:sp>
    </p:spTree>
    <p:extLst>
      <p:ext uri="{BB962C8B-B14F-4D97-AF65-F5344CB8AC3E}">
        <p14:creationId xmlns:p14="http://schemas.microsoft.com/office/powerpoint/2010/main" val="16730410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2E82AC-680E-068A-C98C-FDD3E31E7A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llipse 10">
            <a:extLst>
              <a:ext uri="{FF2B5EF4-FFF2-40B4-BE49-F238E27FC236}">
                <a16:creationId xmlns:a16="http://schemas.microsoft.com/office/drawing/2014/main" id="{5255E2B1-010A-77FF-B34A-E1097F4F3F50}"/>
              </a:ext>
            </a:extLst>
          </p:cNvPr>
          <p:cNvSpPr/>
          <p:nvPr/>
        </p:nvSpPr>
        <p:spPr>
          <a:xfrm>
            <a:off x="6804248" y="-675456"/>
            <a:ext cx="2880000" cy="288032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45F0D6C-FFFD-AFB8-C628-82D1C9F7815E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539750" y="6453336"/>
            <a:ext cx="1152525" cy="217488"/>
          </a:xfrm>
        </p:spPr>
        <p:txBody>
          <a:bodyPr/>
          <a:lstStyle/>
          <a:p>
            <a:pPr>
              <a:defRPr/>
            </a:pPr>
            <a:fld id="{F4EC1D12-6EB6-4776-AB22-ACC626E1FF87}" type="datetime1">
              <a:rPr lang="de-DE" smtClean="0"/>
              <a:pPr>
                <a:defRPr/>
              </a:pPr>
              <a:t>29.06.2025</a:t>
            </a:fld>
            <a:endParaRPr lang="de-D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6F7A0A99-422A-C4CF-572B-B6A9452AC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Vorbereitung auf die Präsentationsprüfung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2F0B8EB3-BB44-3023-347F-6D5C451D2D70}"/>
              </a:ext>
            </a:extLst>
          </p:cNvPr>
          <p:cNvSpPr txBox="1"/>
          <p:nvPr/>
        </p:nvSpPr>
        <p:spPr>
          <a:xfrm>
            <a:off x="359631" y="1052736"/>
            <a:ext cx="8424738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Die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Lehrkräfte entscheiden über die zulässigen Präsentationsmedien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wie zum Beispiel Folien, Plakate und andere geeignete Präsentationsmedien, aus denen die Schülerin oder der Schüler auswählen können. Ein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Werkstück kann als ergänzendes Präsentationsmedium zugelassen werden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. </a:t>
            </a:r>
          </a:p>
          <a:p>
            <a:pPr marL="285750" indent="-2857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Zur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Vorbereitung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der Präsentation und des Präsentationsmediums sind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mindestens sechs Unterrichtsstunden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einzuplanen. </a:t>
            </a:r>
          </a:p>
          <a:p>
            <a:pPr marL="285750" indent="-2857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Jede Schülerin und jeder Schüler hat eine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Probepräsentation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im Vorfeld der Präsentationsprüfung durchzuführen. </a:t>
            </a:r>
          </a:p>
          <a:p>
            <a:pPr algn="just"/>
            <a:endParaRPr lang="de-DE" sz="1600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CBDC23E-B63A-5985-610C-6153B2808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22" b="35904"/>
          <a:stretch>
            <a:fillRect/>
          </a:stretch>
        </p:blipFill>
        <p:spPr bwMode="auto">
          <a:xfrm>
            <a:off x="1692275" y="3430229"/>
            <a:ext cx="5769857" cy="2928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30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llipse 10"/>
          <p:cNvSpPr/>
          <p:nvPr/>
        </p:nvSpPr>
        <p:spPr>
          <a:xfrm>
            <a:off x="6804248" y="-675456"/>
            <a:ext cx="2880000" cy="288032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4294967295"/>
          </p:nvPr>
        </p:nvSpPr>
        <p:spPr>
          <a:xfrm>
            <a:off x="539750" y="6453336"/>
            <a:ext cx="1152525" cy="217488"/>
          </a:xfrm>
        </p:spPr>
        <p:txBody>
          <a:bodyPr/>
          <a:lstStyle/>
          <a:p>
            <a:pPr>
              <a:defRPr/>
            </a:pPr>
            <a:fld id="{F4EC1D12-6EB6-4776-AB22-ACC626E1FF87}" type="datetime1">
              <a:rPr lang="de-DE" smtClean="0"/>
              <a:pPr>
                <a:defRPr/>
              </a:pPr>
              <a:t>29.06.2025</a:t>
            </a:fld>
            <a:endParaRPr lang="de-D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9EF6C247-318B-4839-58CA-F39A1559D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Durchführung und Bewertung der Präsentationsprüfung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A05E0FE0-606F-6FE2-4A1B-2702A7ACA7E3}"/>
              </a:ext>
            </a:extLst>
          </p:cNvPr>
          <p:cNvSpPr txBox="1"/>
          <p:nvPr/>
        </p:nvSpPr>
        <p:spPr>
          <a:xfrm>
            <a:off x="539750" y="1371153"/>
            <a:ext cx="2643119" cy="36420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Die Präsentationsprüfung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dauert in der Regel 15 Minuten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Die Präsentationsprüfung umfasst die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eigentliche Präsentation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das Präsentationsmedium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sowie einen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vertiefenden Dialog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zwischen den Lehrkräften und dem Prüfling. Der vertiefende Dialog nimmt dabei mindestens die Hälfte der Prüfungszeit ein.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6748D75A-358D-DDF7-D2E8-8504160F8D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5115" y="1395506"/>
            <a:ext cx="5133349" cy="5166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8117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el 1"/>
          <p:cNvSpPr>
            <a:spLocks noGrp="1"/>
          </p:cNvSpPr>
          <p:nvPr>
            <p:ph type="title"/>
          </p:nvPr>
        </p:nvSpPr>
        <p:spPr>
          <a:xfrm>
            <a:off x="1223963" y="1125538"/>
            <a:ext cx="7380287" cy="947737"/>
          </a:xfrm>
        </p:spPr>
        <p:txBody>
          <a:bodyPr/>
          <a:lstStyle/>
          <a:p>
            <a:r>
              <a:rPr lang="de-DE" altLang="de-DE" dirty="0"/>
              <a:t>Projektprüfung</a:t>
            </a:r>
          </a:p>
        </p:txBody>
      </p:sp>
      <p:sp>
        <p:nvSpPr>
          <p:cNvPr id="24579" name="Datumsplatzhalter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ar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ar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ar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ar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ar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242E5E-C9C9-4E7A-B3D6-FD7358C4EB73}" type="datetime1">
              <a:rPr lang="de-DE" altLang="de-DE">
                <a:solidFill>
                  <a:schemeClr val="tx2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29.06.2025</a:t>
            </a:fld>
            <a:endParaRPr lang="de-DE" altLang="de-DE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/>
          <p:cNvSpPr/>
          <p:nvPr/>
        </p:nvSpPr>
        <p:spPr>
          <a:xfrm>
            <a:off x="6804248" y="-675456"/>
            <a:ext cx="2880000" cy="288032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Gegenstand der Projektprüfung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5FC9B7-7F41-4F0A-B4C2-40BFD7945606}" type="datetime1">
              <a:rPr lang="de-DE" smtClean="0"/>
              <a:pPr>
                <a:defRPr/>
              </a:pPr>
              <a:t>29.06.2025</a:t>
            </a:fld>
            <a:endParaRPr lang="de-DE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0BA49947-40F3-2626-8CD8-1D7B8953A06F}"/>
              </a:ext>
            </a:extLst>
          </p:cNvPr>
          <p:cNvSpPr txBox="1"/>
          <p:nvPr/>
        </p:nvSpPr>
        <p:spPr>
          <a:xfrm>
            <a:off x="539750" y="1104333"/>
            <a:ext cx="8064500" cy="28287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Sie findet in einem der Fächer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Informatik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Gesellschaftswissenschaften (GW)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Chemie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Physik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Biologie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oder einem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Profilfach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statt. 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Dabei sollen die Schülerinnen und Schüler in kleinen Gruppen ein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Projekt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zu einem bestimmten Thema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durchführen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es entwickeln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dokumentieren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und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darstellen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In der Projektprüfung befassen sich die Schülerinnen und Schüler mit einem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zuvor behandelten Unterrichtsthema im Sinne eines vertieften Lernens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dabei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nutzen sie ihre Basiskompetenzen und entwickeln diese weiter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. </a:t>
            </a:r>
          </a:p>
          <a:p>
            <a:pPr>
              <a:buNone/>
            </a:pPr>
            <a:endParaRPr lang="de-DE" sz="1600" dirty="0">
              <a:solidFill>
                <a:schemeClr val="tx2"/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Das Unterrichtsthema umfasst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grundsätzlich die Unterrichtseinheiten des Fachunterrichtes der Klassenstufe 9/10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und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kann fächerübergreifend konzipiert werden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702203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C81411-A381-5123-B6B5-2A1032C52C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extLst>
              <a:ext uri="{FF2B5EF4-FFF2-40B4-BE49-F238E27FC236}">
                <a16:creationId xmlns:a16="http://schemas.microsoft.com/office/drawing/2014/main" id="{6F014063-C145-7F6B-527C-4DAF8AB2B9A4}"/>
              </a:ext>
            </a:extLst>
          </p:cNvPr>
          <p:cNvSpPr/>
          <p:nvPr/>
        </p:nvSpPr>
        <p:spPr>
          <a:xfrm>
            <a:off x="6804248" y="-675456"/>
            <a:ext cx="2880000" cy="288032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8CC7BEC2-CE56-BA0F-2345-90B5E6F29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60648"/>
            <a:ext cx="8064500" cy="814388"/>
          </a:xfrm>
        </p:spPr>
        <p:txBody>
          <a:bodyPr/>
          <a:lstStyle/>
          <a:p>
            <a:r>
              <a:rPr lang="de-DE" dirty="0"/>
              <a:t>Phasen der Projektprüfung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50A4301-9CAE-3458-5BE2-C9234055B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5FC9B7-7F41-4F0A-B4C2-40BFD7945606}" type="datetime1">
              <a:rPr lang="de-DE" smtClean="0"/>
              <a:pPr>
                <a:defRPr/>
              </a:pPr>
              <a:t>29.06.2025</a:t>
            </a:fld>
            <a:endParaRPr lang="de-DE" dirty="0"/>
          </a:p>
        </p:txBody>
      </p:sp>
      <p:pic>
        <p:nvPicPr>
          <p:cNvPr id="2" name="Grafik 1" descr="Ein Bild, das Text, Screenshot, Schrift, Design enthält.&#10;&#10;KI-generierte Inhalte können fehlerhaft sein.">
            <a:extLst>
              <a:ext uri="{FF2B5EF4-FFF2-40B4-BE49-F238E27FC236}">
                <a16:creationId xmlns:a16="http://schemas.microsoft.com/office/drawing/2014/main" id="{96E3AF41-3CF0-131F-3D93-F05393B4DA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169" y="620688"/>
            <a:ext cx="3577039" cy="606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1508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222CF6-A6BE-CE72-A62F-7DD4A87C76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extLst>
              <a:ext uri="{FF2B5EF4-FFF2-40B4-BE49-F238E27FC236}">
                <a16:creationId xmlns:a16="http://schemas.microsoft.com/office/drawing/2014/main" id="{2E3020F0-6356-7723-DD64-F92EA4F3BA09}"/>
              </a:ext>
            </a:extLst>
          </p:cNvPr>
          <p:cNvSpPr/>
          <p:nvPr/>
        </p:nvSpPr>
        <p:spPr>
          <a:xfrm>
            <a:off x="6804248" y="-675456"/>
            <a:ext cx="2880000" cy="288032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27E5D7F5-1874-E8D5-07D2-DA5695E47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Phasen der Projektprüfung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575B1BB-D702-20F3-B2C2-86AF95E34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5FC9B7-7F41-4F0A-B4C2-40BFD7945606}" type="datetime1">
              <a:rPr lang="de-DE" smtClean="0"/>
              <a:pPr>
                <a:defRPr/>
              </a:pPr>
              <a:t>29.06.2025</a:t>
            </a:fld>
            <a:endParaRPr lang="de-DE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845926B6-9AFB-E7B8-98C9-2094169FBCF7}"/>
              </a:ext>
            </a:extLst>
          </p:cNvPr>
          <p:cNvSpPr txBox="1"/>
          <p:nvPr/>
        </p:nvSpPr>
        <p:spPr>
          <a:xfrm>
            <a:off x="539750" y="934244"/>
            <a:ext cx="8064500" cy="52894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de-DE" sz="1600" b="1" u="sng" dirty="0">
                <a:solidFill>
                  <a:schemeClr val="tx2"/>
                </a:solidFill>
                <a:latin typeface="+mn-lt"/>
              </a:rPr>
              <a:t>Auftakt: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Die Schülerinnen und Schüler werden über den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genauen Ablauf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der Projektprüfung,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mögliche Themenvorschläge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im Sinne eines vertieften Lernens, die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Zeitspanne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die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Bewertungskriterien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und die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Anforderungen an die Projektdokumentation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informiert.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de-DE" sz="1600" b="1" u="sng" dirty="0">
                <a:solidFill>
                  <a:schemeClr val="tx2"/>
                </a:solidFill>
                <a:latin typeface="+mn-lt"/>
              </a:rPr>
              <a:t>Projektvorbereitung: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Die Schülerinnen und Schüler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entscheiden sich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für ein Thema und bilden dazu Projektgruppen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(in der Regel drei bis vier Schüler).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Die Projektvorbereitung kann eine Woche lang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im Fachunterricht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aller Fächer stattfinden, in der die Projektprüfung abgelegt werden kann. Alternativ können eine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Projektwoche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oder einzelne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Projekttage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durchgeführt werden.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Die Schülerinnen und Schüler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sichten vorhandenes Material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,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recherchieren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und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beschaffen weitere Materialien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 oder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können Kontakt zu Expertinnen und Experten aufnehmen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de-DE" sz="1600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↓</a:t>
            </a:r>
            <a:endParaRPr lang="de-DE" sz="1600" dirty="0">
              <a:solidFill>
                <a:schemeClr val="tx2"/>
              </a:solidFill>
              <a:latin typeface="+mn-lt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de-DE" sz="1600" dirty="0">
                <a:solidFill>
                  <a:schemeClr val="tx2"/>
                </a:solidFill>
                <a:latin typeface="+mn-lt"/>
              </a:rPr>
              <a:t>Die Schülerinnen und Schüler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fassen ihre Projektidee zusammen 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und </a:t>
            </a:r>
            <a:r>
              <a:rPr lang="de-DE" sz="1600" b="1" dirty="0">
                <a:solidFill>
                  <a:schemeClr val="tx2"/>
                </a:solidFill>
                <a:latin typeface="+mn-lt"/>
              </a:rPr>
              <a:t>erstellen eine Projektplanung</a:t>
            </a:r>
            <a:r>
              <a:rPr lang="de-DE" sz="1600" dirty="0">
                <a:solidFill>
                  <a:schemeClr val="tx2"/>
                </a:solidFill>
                <a:latin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09745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5AFF85-C96B-9118-370B-EA2A6ACFE6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extLst>
              <a:ext uri="{FF2B5EF4-FFF2-40B4-BE49-F238E27FC236}">
                <a16:creationId xmlns:a16="http://schemas.microsoft.com/office/drawing/2014/main" id="{F7A3F2CB-A2CC-F045-36FC-B510CDBD26F0}"/>
              </a:ext>
            </a:extLst>
          </p:cNvPr>
          <p:cNvSpPr/>
          <p:nvPr/>
        </p:nvSpPr>
        <p:spPr>
          <a:xfrm>
            <a:off x="6804248" y="-675456"/>
            <a:ext cx="2880000" cy="288032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C820A96E-73AF-34BB-F845-DF8D08FCD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Phasen der Projektprüfung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19F1523-2960-BD0D-EFE1-B9DABC549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5FC9B7-7F41-4F0A-B4C2-40BFD7945606}" type="datetime1">
              <a:rPr lang="de-DE" smtClean="0"/>
              <a:pPr>
                <a:defRPr/>
              </a:pPr>
              <a:t>29.06.2025</a:t>
            </a:fld>
            <a:endParaRPr lang="de-DE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CAEF0A77-E5BF-1B83-65FC-8C8319B34D80}"/>
              </a:ext>
            </a:extLst>
          </p:cNvPr>
          <p:cNvSpPr txBox="1"/>
          <p:nvPr/>
        </p:nvSpPr>
        <p:spPr>
          <a:xfrm>
            <a:off x="539750" y="1104333"/>
            <a:ext cx="8064500" cy="56555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de-DE" sz="1600" b="1" u="sng" dirty="0">
                <a:solidFill>
                  <a:schemeClr val="tx2"/>
                </a:solidFill>
                <a:latin typeface="+mn-lt"/>
              </a:rPr>
              <a:t>Projektdurchführung: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rgbClr val="1F3864"/>
                </a:solidFill>
                <a:effectLst/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Es ist empfehlenswert, einen </a:t>
            </a:r>
            <a:r>
              <a:rPr lang="de-DE" sz="1600" b="1" dirty="0">
                <a:solidFill>
                  <a:srgbClr val="1F3864"/>
                </a:solidFill>
                <a:effectLst/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Zeitraum von mindestens drei bis vier Schultagen </a:t>
            </a:r>
            <a:r>
              <a:rPr lang="de-DE" sz="1600" dirty="0">
                <a:solidFill>
                  <a:srgbClr val="1F3864"/>
                </a:solidFill>
                <a:effectLst/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einzurichten. </a:t>
            </a:r>
            <a:endParaRPr lang="de-D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rgbClr val="1F3864"/>
                </a:solidFill>
                <a:effectLst/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Die Schülerinnen und Schüler </a:t>
            </a:r>
            <a:r>
              <a:rPr lang="de-DE" sz="1600" b="1" dirty="0">
                <a:solidFill>
                  <a:srgbClr val="1F3864"/>
                </a:solidFill>
                <a:effectLst/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erarbeiten im Team ihr Projektprodukt</a:t>
            </a:r>
            <a:r>
              <a:rPr lang="de-DE" sz="1600" dirty="0">
                <a:solidFill>
                  <a:srgbClr val="1F3864"/>
                </a:solidFill>
                <a:effectLst/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rgbClr val="1F3864"/>
                </a:solidFill>
                <a:effectLst/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Die Schülerin/der Schüler erarbeitet ihr/sein Projekt </a:t>
            </a:r>
            <a:r>
              <a:rPr lang="de-DE" sz="1600" b="1" dirty="0">
                <a:solidFill>
                  <a:srgbClr val="1F3864"/>
                </a:solidFill>
                <a:effectLst/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in größtmöglicher Eigenständigkeit</a:t>
            </a:r>
            <a:r>
              <a:rPr lang="de-DE" sz="1600" dirty="0">
                <a:solidFill>
                  <a:srgbClr val="1F3864"/>
                </a:solidFill>
                <a:effectLst/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. Die </a:t>
            </a:r>
            <a:r>
              <a:rPr lang="de-DE" sz="1600" b="1" dirty="0">
                <a:solidFill>
                  <a:srgbClr val="1F3864"/>
                </a:solidFill>
                <a:effectLst/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einzelnen Projektschritte werden in einer Projektdokumentation festgehalten</a:t>
            </a:r>
            <a:r>
              <a:rPr lang="de-DE" sz="1600" dirty="0">
                <a:solidFill>
                  <a:srgbClr val="1F3864"/>
                </a:solidFill>
                <a:effectLst/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, wobei die </a:t>
            </a:r>
            <a:r>
              <a:rPr lang="de-DE" sz="1600" b="1" dirty="0">
                <a:solidFill>
                  <a:srgbClr val="1F3864"/>
                </a:solidFill>
                <a:effectLst/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individuellen Anteile aller Gruppenmitglieder erkennbar </a:t>
            </a:r>
            <a:r>
              <a:rPr lang="de-DE" sz="1600" dirty="0">
                <a:solidFill>
                  <a:srgbClr val="1F3864"/>
                </a:solidFill>
                <a:effectLst/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sein müssen.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buNone/>
            </a:pPr>
            <a:endParaRPr lang="de-DE" sz="1600" b="1" u="sng" dirty="0">
              <a:solidFill>
                <a:schemeClr val="tx2"/>
              </a:solidFill>
              <a:latin typeface="+mn-lt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de-DE" sz="1600" b="1" u="sng" dirty="0">
                <a:solidFill>
                  <a:schemeClr val="tx2"/>
                </a:solidFill>
                <a:latin typeface="+mn-lt"/>
              </a:rPr>
              <a:t>Projektinterview: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rgbClr val="1F3864"/>
                </a:solidFill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Das Projektinterview dauert je nach Gruppengröße und Projektprodukt in der </a:t>
            </a:r>
            <a:r>
              <a:rPr lang="de-DE" sz="1600" b="1" dirty="0">
                <a:solidFill>
                  <a:srgbClr val="1F3864"/>
                </a:solidFill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Regel 20 Minuten</a:t>
            </a:r>
            <a:r>
              <a:rPr lang="de-DE" sz="1600" dirty="0">
                <a:solidFill>
                  <a:srgbClr val="1F3864"/>
                </a:solidFill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rgbClr val="1F3864"/>
                </a:solidFill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Die Schülerinnen und Schüler </a:t>
            </a:r>
            <a:r>
              <a:rPr lang="de-DE" sz="1600" b="1" dirty="0">
                <a:solidFill>
                  <a:srgbClr val="1F3864"/>
                </a:solidFill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berichten über den Projektplan</a:t>
            </a:r>
            <a:r>
              <a:rPr lang="de-DE" sz="1600" dirty="0">
                <a:solidFill>
                  <a:srgbClr val="1F3864"/>
                </a:solidFill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, die </a:t>
            </a:r>
            <a:r>
              <a:rPr lang="de-DE" sz="1600" b="1" dirty="0">
                <a:solidFill>
                  <a:srgbClr val="1F3864"/>
                </a:solidFill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Umsetzung des Projektes </a:t>
            </a:r>
            <a:r>
              <a:rPr lang="de-DE" sz="1600" dirty="0">
                <a:solidFill>
                  <a:srgbClr val="1F3864"/>
                </a:solidFill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und </a:t>
            </a:r>
            <a:r>
              <a:rPr lang="de-DE" sz="1600" b="1" dirty="0">
                <a:solidFill>
                  <a:srgbClr val="1F3864"/>
                </a:solidFill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erläutern ihr Projektprodukt</a:t>
            </a:r>
            <a:r>
              <a:rPr lang="de-DE" sz="1600" dirty="0">
                <a:solidFill>
                  <a:srgbClr val="1F3864"/>
                </a:solidFill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. Sie </a:t>
            </a:r>
            <a:r>
              <a:rPr lang="de-DE" sz="1600" b="1" dirty="0">
                <a:solidFill>
                  <a:srgbClr val="1F3864"/>
                </a:solidFill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reflektieren ihren gemeinsamen und ihren individuellen Arbeits- und Lernprozess</a:t>
            </a:r>
            <a:r>
              <a:rPr lang="de-DE" sz="1600" dirty="0">
                <a:solidFill>
                  <a:srgbClr val="1F3864"/>
                </a:solidFill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 in der Projektvorbereitung und Projektdurchführung und sie </a:t>
            </a:r>
            <a:r>
              <a:rPr lang="de-DE" sz="1600" b="1" dirty="0">
                <a:solidFill>
                  <a:srgbClr val="1F3864"/>
                </a:solidFill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beurteilen ihr Projektprodukt</a:t>
            </a:r>
            <a:r>
              <a:rPr lang="de-DE" sz="1600" dirty="0">
                <a:solidFill>
                  <a:srgbClr val="1F3864"/>
                </a:solidFill>
                <a:latin typeface="Saar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buNone/>
            </a:pPr>
            <a:endParaRPr lang="de-DE" sz="1600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985898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2087F8-08A6-B561-1028-064F8E580F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extLst>
              <a:ext uri="{FF2B5EF4-FFF2-40B4-BE49-F238E27FC236}">
                <a16:creationId xmlns:a16="http://schemas.microsoft.com/office/drawing/2014/main" id="{E2326081-4CC1-4FAA-12DF-5FE8F281D6F6}"/>
              </a:ext>
            </a:extLst>
          </p:cNvPr>
          <p:cNvSpPr/>
          <p:nvPr/>
        </p:nvSpPr>
        <p:spPr>
          <a:xfrm>
            <a:off x="6804248" y="-675456"/>
            <a:ext cx="2880000" cy="288032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7D655E03-8146-1B37-0E3E-AF2156667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Bewertung der Projektprüfung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14E5E74-B614-D27F-9A54-C5C631D68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5FC9B7-7F41-4F0A-B4C2-40BFD7945606}" type="datetime1">
              <a:rPr lang="de-DE" smtClean="0"/>
              <a:pPr>
                <a:defRPr/>
              </a:pPr>
              <a:t>29.06.2025</a:t>
            </a:fld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0591A2FE-43F1-24E5-E030-E84768E811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983867"/>
            <a:ext cx="5552735" cy="545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6318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Landeszentrale Vergleichsarbeiten (LZVA)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8D44C40-61AF-4CEF-8F97-CE963309D56A}" type="datetime1">
              <a:rPr lang="de-DE" smtClean="0"/>
              <a:pPr>
                <a:defRPr/>
              </a:pPr>
              <a:t>29.06.2025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496693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6804248" y="-675456"/>
            <a:ext cx="2880000" cy="288032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25603" name="Datumsplatzhalter 3"/>
          <p:cNvSpPr>
            <a:spLocks noGrp="1"/>
          </p:cNvSpPr>
          <p:nvPr>
            <p:ph type="dt" sz="half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ar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ar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ar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ar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ar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378753-74E7-4E7B-B239-0A7D072FD1A7}" type="datetime1">
              <a:rPr lang="de-DE" altLang="de-DE">
                <a:solidFill>
                  <a:schemeClr val="tx2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29.06.2025</a:t>
            </a:fld>
            <a:endParaRPr lang="de-DE" altLang="de-DE">
              <a:solidFill>
                <a:schemeClr val="tx2"/>
              </a:solidFill>
            </a:endParaRPr>
          </a:p>
        </p:txBody>
      </p:sp>
      <p:sp>
        <p:nvSpPr>
          <p:cNvPr id="5" name="Titel 6">
            <a:extLst>
              <a:ext uri="{FF2B5EF4-FFF2-40B4-BE49-F238E27FC236}">
                <a16:creationId xmlns:a16="http://schemas.microsoft.com/office/drawing/2014/main" id="{7E4B9060-4109-C1BE-530E-4F773B1E4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548680"/>
            <a:ext cx="8064500" cy="814388"/>
          </a:xfrm>
        </p:spPr>
        <p:txBody>
          <a:bodyPr/>
          <a:lstStyle/>
          <a:p>
            <a:r>
              <a:rPr lang="de-DE" sz="2800" dirty="0"/>
              <a:t>Qualitätssicherndes Element:</a:t>
            </a:r>
            <a:br>
              <a:rPr lang="de-DE" sz="2800" dirty="0"/>
            </a:br>
            <a:r>
              <a:rPr lang="de-DE" sz="2400" dirty="0"/>
              <a:t>Landeszentrale Vergleichsarbeiten</a:t>
            </a:r>
            <a:br>
              <a:rPr lang="de-DE" sz="2000" dirty="0"/>
            </a:br>
            <a:br>
              <a:rPr lang="de-DE" sz="2000" dirty="0"/>
            </a:br>
            <a:br>
              <a:rPr lang="de-DE" sz="2000" dirty="0"/>
            </a:br>
            <a:r>
              <a:rPr lang="de-DE" sz="2000" dirty="0"/>
              <a:t>HSA: Deutsch und Mathematik</a:t>
            </a:r>
            <a:br>
              <a:rPr lang="de-DE" sz="2000" dirty="0"/>
            </a:br>
            <a:r>
              <a:rPr lang="de-DE" sz="2000" dirty="0"/>
              <a:t>MBA: Deutsch, Mathematik und 1. Fremdsprache</a:t>
            </a:r>
            <a:br>
              <a:rPr lang="de-DE" sz="2800" b="1" dirty="0">
                <a:solidFill>
                  <a:schemeClr val="tx1"/>
                </a:solidFill>
              </a:rPr>
            </a:br>
            <a:endParaRPr lang="de-DE" dirty="0"/>
          </a:p>
        </p:txBody>
      </p:sp>
      <p:sp>
        <p:nvSpPr>
          <p:cNvPr id="6" name="Inhaltsplatzhalter 7">
            <a:extLst>
              <a:ext uri="{FF2B5EF4-FFF2-40B4-BE49-F238E27FC236}">
                <a16:creationId xmlns:a16="http://schemas.microsoft.com/office/drawing/2014/main" id="{9E2CD482-8B40-C081-6BC3-939F89FF49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576" y="1628800"/>
            <a:ext cx="7200602" cy="4344988"/>
          </a:xfrm>
        </p:spPr>
        <p:txBody>
          <a:bodyPr/>
          <a:lstStyle/>
          <a:p>
            <a:pPr marL="0" indent="0">
              <a:lnSpc>
                <a:spcPct val="100000"/>
              </a:lnSpc>
              <a:spcAft>
                <a:spcPts val="1800"/>
              </a:spcAft>
              <a:buNone/>
            </a:pPr>
            <a:endParaRPr lang="de-DE" sz="1600" dirty="0"/>
          </a:p>
          <a:p>
            <a:endParaRPr lang="de-DE" sz="18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sz="1600" dirty="0">
              <a:solidFill>
                <a:srgbClr val="FF0000"/>
              </a:solidFill>
            </a:endParaRPr>
          </a:p>
          <a:p>
            <a:endParaRPr lang="de-DE" sz="1600" dirty="0">
              <a:solidFill>
                <a:srgbClr val="FF0000"/>
              </a:solidFill>
            </a:endParaRPr>
          </a:p>
          <a:p>
            <a:endParaRPr lang="de-DE" sz="1600" dirty="0">
              <a:solidFill>
                <a:srgbClr val="FF0000"/>
              </a:solidFill>
            </a:endParaRPr>
          </a:p>
          <a:p>
            <a:endParaRPr lang="de-DE" sz="16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de-DE" sz="16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de-DE" sz="16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de-DE" sz="16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de-DE" sz="16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de-DE" sz="16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de-DE" sz="16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de-DE" sz="1600" dirty="0">
                <a:solidFill>
                  <a:schemeClr val="tx2"/>
                </a:solidFill>
              </a:rPr>
              <a:t>Die Arbeiten werden von Schülerinnen und Schülern der Ebene 9G und der Ebene 10E geschrieben.</a:t>
            </a:r>
          </a:p>
        </p:txBody>
      </p:sp>
      <p:sp>
        <p:nvSpPr>
          <p:cNvPr id="8" name="Abgerundetes Rechteck 5">
            <a:extLst>
              <a:ext uri="{FF2B5EF4-FFF2-40B4-BE49-F238E27FC236}">
                <a16:creationId xmlns:a16="http://schemas.microsoft.com/office/drawing/2014/main" id="{4E2732D7-44B7-B48C-0BE5-653890FFBB37}"/>
              </a:ext>
            </a:extLst>
          </p:cNvPr>
          <p:cNvSpPr/>
          <p:nvPr/>
        </p:nvSpPr>
        <p:spPr>
          <a:xfrm>
            <a:off x="3131840" y="2708920"/>
            <a:ext cx="2318402" cy="172819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05000"/>
              </a:lnSpc>
            </a:pPr>
            <a:r>
              <a:rPr lang="de-DE" sz="1400" b="1" dirty="0">
                <a:solidFill>
                  <a:schemeClr val="tx2"/>
                </a:solidFill>
              </a:rPr>
              <a:t>LZVA</a:t>
            </a:r>
            <a:br>
              <a:rPr lang="de-DE" sz="1400" b="1" dirty="0">
                <a:solidFill>
                  <a:schemeClr val="tx2"/>
                </a:solidFill>
              </a:rPr>
            </a:br>
            <a:br>
              <a:rPr lang="de-DE" sz="1400" dirty="0">
                <a:solidFill>
                  <a:schemeClr val="tx1"/>
                </a:solidFill>
              </a:rPr>
            </a:br>
            <a:r>
              <a:rPr lang="de-DE" sz="1400" dirty="0">
                <a:solidFill>
                  <a:schemeClr val="tx2"/>
                </a:solidFill>
              </a:rPr>
              <a:t>bezieht sich auf einen breiteren Kompetenz-/Themenbereich gemäß den Bildungsstandards</a:t>
            </a:r>
          </a:p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6938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C47157-8DED-CF82-6F63-06C780A73B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>
            <a:extLst>
              <a:ext uri="{FF2B5EF4-FFF2-40B4-BE49-F238E27FC236}">
                <a16:creationId xmlns:a16="http://schemas.microsoft.com/office/drawing/2014/main" id="{90B73A07-D8D3-D62D-6186-0C8CA67A39CA}"/>
              </a:ext>
            </a:extLst>
          </p:cNvPr>
          <p:cNvSpPr/>
          <p:nvPr/>
        </p:nvSpPr>
        <p:spPr>
          <a:xfrm>
            <a:off x="6804248" y="-675456"/>
            <a:ext cx="2880000" cy="288032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25603" name="Datumsplatzhalter 3">
            <a:extLst>
              <a:ext uri="{FF2B5EF4-FFF2-40B4-BE49-F238E27FC236}">
                <a16:creationId xmlns:a16="http://schemas.microsoft.com/office/drawing/2014/main" id="{BCBC9342-CF8A-264B-D2B6-99E1C0AEF3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ar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ar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ar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ar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ar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378753-74E7-4E7B-B239-0A7D072FD1A7}" type="datetime1">
              <a:rPr lang="de-DE" altLang="de-DE">
                <a:solidFill>
                  <a:schemeClr val="tx2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29.06.2025</a:t>
            </a:fld>
            <a:endParaRPr lang="de-DE" altLang="de-DE">
              <a:solidFill>
                <a:schemeClr val="tx2"/>
              </a:solidFill>
            </a:endParaRPr>
          </a:p>
        </p:txBody>
      </p:sp>
      <p:sp>
        <p:nvSpPr>
          <p:cNvPr id="6" name="Inhaltsplatzhalter 7">
            <a:extLst>
              <a:ext uri="{FF2B5EF4-FFF2-40B4-BE49-F238E27FC236}">
                <a16:creationId xmlns:a16="http://schemas.microsoft.com/office/drawing/2014/main" id="{C7A66C8C-4266-A801-C822-9EDEF10E9F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620688"/>
            <a:ext cx="8064500" cy="5328592"/>
          </a:xfrm>
        </p:spPr>
        <p:txBody>
          <a:bodyPr/>
          <a:lstStyle/>
          <a:p>
            <a:pPr marL="0" indent="0" algn="just">
              <a:buSzPts val="1000"/>
              <a:buNone/>
              <a:tabLst>
                <a:tab pos="228600" algn="l"/>
              </a:tabLst>
            </a:pPr>
            <a:endParaRPr lang="de-DE" sz="2000" b="1" dirty="0">
              <a:solidFill>
                <a:schemeClr val="tx2"/>
              </a:solidFill>
            </a:endParaRPr>
          </a:p>
          <a:p>
            <a:pPr marL="0" indent="0" algn="just">
              <a:buSzPts val="1000"/>
              <a:buNone/>
              <a:tabLst>
                <a:tab pos="228600" algn="l"/>
              </a:tabLst>
            </a:pPr>
            <a:r>
              <a:rPr lang="de-DE" sz="2000" b="1" dirty="0">
                <a:solidFill>
                  <a:schemeClr val="tx2"/>
                </a:solidFill>
              </a:rPr>
              <a:t>Landeszentrale Vergleichsarbeiten (LZVA)</a:t>
            </a:r>
            <a:endParaRPr lang="de-DE" sz="2000" dirty="0">
              <a:solidFill>
                <a:schemeClr val="tx2"/>
              </a:solidFill>
            </a:endParaRPr>
          </a:p>
          <a:p>
            <a:pPr marL="342900" indent="-342900" algn="just">
              <a:buSzPts val="1000"/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de-DE" sz="1800" dirty="0">
                <a:solidFill>
                  <a:schemeClr val="tx2"/>
                </a:solidFill>
              </a:rPr>
              <a:t>= schriftliche Prüfungen</a:t>
            </a:r>
          </a:p>
          <a:p>
            <a:pPr marL="342900" indent="-342900" algn="just">
              <a:buSzPts val="1000"/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de-DE" sz="1800" dirty="0">
                <a:solidFill>
                  <a:schemeClr val="tx2"/>
                </a:solidFill>
              </a:rPr>
              <a:t>beziehen sich auf alle Kompetenzbereiche in den jeweiligen Fächern</a:t>
            </a:r>
          </a:p>
          <a:p>
            <a:pPr algn="just">
              <a:buNone/>
            </a:pPr>
            <a:endParaRPr lang="de-DE" sz="1600" dirty="0"/>
          </a:p>
          <a:p>
            <a:pPr algn="just">
              <a:buNone/>
            </a:pPr>
            <a:endParaRPr lang="de-DE" sz="2000" b="1" dirty="0">
              <a:solidFill>
                <a:schemeClr val="tx2"/>
              </a:solidFill>
            </a:endParaRPr>
          </a:p>
          <a:p>
            <a:pPr algn="just">
              <a:buNone/>
            </a:pPr>
            <a:r>
              <a:rPr lang="de-DE" sz="2000" b="1" dirty="0">
                <a:solidFill>
                  <a:schemeClr val="tx2"/>
                </a:solidFill>
              </a:rPr>
              <a:t>Durchführung:</a:t>
            </a:r>
          </a:p>
          <a:p>
            <a:pPr marL="342900" lvl="0" indent="-342900" algn="just">
              <a:buSzPts val="1000"/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de-DE" sz="1800" dirty="0">
                <a:solidFill>
                  <a:schemeClr val="tx2"/>
                </a:solidFill>
              </a:rPr>
              <a:t>zu Beginn des zweiten Halbjahres</a:t>
            </a:r>
          </a:p>
          <a:p>
            <a:pPr marL="342900" lvl="0" indent="-342900" algn="just">
              <a:buSzPts val="1000"/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de-DE" sz="1800" dirty="0">
                <a:solidFill>
                  <a:schemeClr val="tx2"/>
                </a:solidFill>
              </a:rPr>
              <a:t>landesweit an allen Gemeinschaftsschulen im Saarland gleichzeitig.</a:t>
            </a:r>
          </a:p>
          <a:p>
            <a:pPr algn="just">
              <a:buNone/>
            </a:pPr>
            <a:endParaRPr lang="de-DE" sz="1600" dirty="0">
              <a:solidFill>
                <a:schemeClr val="tx2"/>
              </a:solidFill>
            </a:endParaRPr>
          </a:p>
          <a:p>
            <a:pPr marL="0" indent="0">
              <a:lnSpc>
                <a:spcPct val="100000"/>
              </a:lnSpc>
              <a:spcAft>
                <a:spcPts val="1800"/>
              </a:spcAft>
              <a:buNone/>
            </a:pPr>
            <a:endParaRPr lang="de-DE" sz="1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5259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/>
              <a:t>Individuelle Prüfungsleistung</a:t>
            </a:r>
          </a:p>
        </p:txBody>
      </p:sp>
      <p:sp>
        <p:nvSpPr>
          <p:cNvPr id="23555" name="Datumsplatzhalter 3"/>
          <p:cNvSpPr>
            <a:spLocks noGrp="1"/>
          </p:cNvSpPr>
          <p:nvPr>
            <p:ph type="dt" sz="half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ar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ar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ar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ar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ar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ar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F8AB5F4-6F55-4B54-97D8-37E1958CA051}" type="datetime1">
              <a:rPr lang="de-DE" altLang="de-DE">
                <a:solidFill>
                  <a:schemeClr val="tx2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29.06.2025</a:t>
            </a:fld>
            <a:endParaRPr lang="de-DE" altLang="de-DE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lipse 6"/>
          <p:cNvSpPr/>
          <p:nvPr/>
        </p:nvSpPr>
        <p:spPr>
          <a:xfrm>
            <a:off x="6804248" y="-675456"/>
            <a:ext cx="2880000" cy="288032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Gegenstand der individuellen Prüfungsleistung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>
          <a:xfrm>
            <a:off x="467544" y="1412776"/>
            <a:ext cx="8136706" cy="4679950"/>
          </a:xfrm>
        </p:spPr>
        <p:txBody>
          <a:bodyPr/>
          <a:lstStyle/>
          <a:p>
            <a:pPr>
              <a:spcAft>
                <a:spcPts val="800"/>
              </a:spcAft>
            </a:pPr>
            <a:r>
              <a:rPr lang="de-DE" altLang="de-DE" sz="1600" b="1" dirty="0">
                <a:solidFill>
                  <a:schemeClr val="tx2"/>
                </a:solidFill>
              </a:rPr>
              <a:t>Letzter Prüfungsteil</a:t>
            </a:r>
            <a:r>
              <a:rPr lang="de-DE" altLang="de-DE" sz="1600" dirty="0">
                <a:solidFill>
                  <a:schemeClr val="tx2"/>
                </a:solidFill>
              </a:rPr>
              <a:t> des gestreckten Prüfungsverfahrens, ist eine </a:t>
            </a:r>
            <a:r>
              <a:rPr lang="de-DE" altLang="de-DE" sz="1600" b="1" dirty="0">
                <a:solidFill>
                  <a:schemeClr val="tx2"/>
                </a:solidFill>
              </a:rPr>
              <a:t>mündliche Prüfung</a:t>
            </a:r>
            <a:endParaRPr lang="de-DE" altLang="de-DE" sz="1600" dirty="0">
              <a:solidFill>
                <a:schemeClr val="tx2"/>
              </a:solidFill>
            </a:endParaRPr>
          </a:p>
          <a:p>
            <a:pPr>
              <a:spcAft>
                <a:spcPts val="800"/>
              </a:spcAft>
            </a:pPr>
            <a:r>
              <a:rPr lang="de-DE" sz="1600" dirty="0">
                <a:solidFill>
                  <a:schemeClr val="tx2"/>
                </a:solidFill>
              </a:rPr>
              <a:t>Sie berücksichtigt </a:t>
            </a:r>
            <a:r>
              <a:rPr lang="de-DE" sz="1600" b="1" dirty="0">
                <a:solidFill>
                  <a:schemeClr val="tx2"/>
                </a:solidFill>
              </a:rPr>
              <a:t>praktische</a:t>
            </a:r>
            <a:r>
              <a:rPr lang="de-DE" sz="1600" dirty="0">
                <a:solidFill>
                  <a:schemeClr val="tx2"/>
                </a:solidFill>
              </a:rPr>
              <a:t> und </a:t>
            </a:r>
            <a:r>
              <a:rPr lang="de-DE" sz="1600" b="1" dirty="0">
                <a:solidFill>
                  <a:schemeClr val="tx2"/>
                </a:solidFill>
              </a:rPr>
              <a:t>theoretische Ansätze </a:t>
            </a:r>
            <a:r>
              <a:rPr lang="de-DE" sz="1600" dirty="0">
                <a:solidFill>
                  <a:schemeClr val="tx2"/>
                </a:solidFill>
              </a:rPr>
              <a:t>und </a:t>
            </a:r>
            <a:r>
              <a:rPr lang="de-DE" sz="1600" b="1" dirty="0">
                <a:solidFill>
                  <a:schemeClr val="tx2"/>
                </a:solidFill>
              </a:rPr>
              <a:t>ist produkt- und prozessorientiert</a:t>
            </a:r>
            <a:endParaRPr lang="de-DE" sz="1600" dirty="0">
              <a:solidFill>
                <a:schemeClr val="tx2"/>
              </a:solidFill>
            </a:endParaRPr>
          </a:p>
          <a:p>
            <a:pPr>
              <a:spcAft>
                <a:spcPts val="800"/>
              </a:spcAft>
            </a:pPr>
            <a:r>
              <a:rPr lang="de-DE" sz="1600" dirty="0">
                <a:solidFill>
                  <a:schemeClr val="tx2"/>
                </a:solidFill>
              </a:rPr>
              <a:t>Sie kann in </a:t>
            </a:r>
            <a:r>
              <a:rPr lang="de-DE" sz="1600" b="1" dirty="0">
                <a:solidFill>
                  <a:schemeClr val="tx2"/>
                </a:solidFill>
              </a:rPr>
              <a:t>einem Unterrichtsfach aus den in Klassenstufe 9/10 </a:t>
            </a:r>
            <a:r>
              <a:rPr lang="de-DE" sz="1600" dirty="0">
                <a:solidFill>
                  <a:schemeClr val="tx2"/>
                </a:solidFill>
              </a:rPr>
              <a:t>unterrichteten Fächern absolviert werden</a:t>
            </a:r>
          </a:p>
          <a:p>
            <a:pPr>
              <a:spcAft>
                <a:spcPts val="800"/>
              </a:spcAft>
            </a:pPr>
            <a:r>
              <a:rPr lang="de-DE" sz="1600" dirty="0">
                <a:solidFill>
                  <a:schemeClr val="tx2"/>
                </a:solidFill>
              </a:rPr>
              <a:t>Anstatt der mündlichen Prüfung kann auch eine </a:t>
            </a:r>
            <a:r>
              <a:rPr lang="de-DE" sz="1600" b="1" dirty="0">
                <a:solidFill>
                  <a:schemeClr val="tx2"/>
                </a:solidFill>
              </a:rPr>
              <a:t>besondere Lernleistung </a:t>
            </a:r>
            <a:r>
              <a:rPr lang="de-DE" sz="1600" dirty="0">
                <a:solidFill>
                  <a:schemeClr val="tx2"/>
                </a:solidFill>
              </a:rPr>
              <a:t>erbracht werden (Wettbewerb oder das Ergebnis eines umfassenden, auch fachübergreifenden Projektes)</a:t>
            </a:r>
            <a:endParaRPr lang="de-DE" altLang="de-DE" sz="1600" dirty="0">
              <a:solidFill>
                <a:schemeClr val="tx2"/>
              </a:solidFill>
            </a:endParaRPr>
          </a:p>
          <a:p>
            <a:r>
              <a:rPr lang="de-DE" sz="1600" b="1" dirty="0">
                <a:solidFill>
                  <a:schemeClr val="tx2"/>
                </a:solidFill>
              </a:rPr>
              <a:t>Themeninhalte</a:t>
            </a:r>
            <a:r>
              <a:rPr lang="de-DE" sz="1600" dirty="0">
                <a:solidFill>
                  <a:schemeClr val="tx2"/>
                </a:solidFill>
              </a:rPr>
              <a:t>, die bereits in der Präsentations- oder Projektprüfung geprüft wurden, dürfen bei der individuellen Prüfungsleistung nicht mehr Gegenstand sein</a:t>
            </a:r>
          </a:p>
          <a:p>
            <a:r>
              <a:rPr lang="de-DE" altLang="de-DE" sz="1600" dirty="0">
                <a:solidFill>
                  <a:schemeClr val="tx2"/>
                </a:solidFill>
              </a:rPr>
              <a:t>Dauer der </a:t>
            </a:r>
            <a:r>
              <a:rPr lang="de-DE" altLang="de-DE" sz="1600" b="1" dirty="0">
                <a:solidFill>
                  <a:schemeClr val="tx2"/>
                </a:solidFill>
              </a:rPr>
              <a:t>Einzelprüfung </a:t>
            </a:r>
            <a:r>
              <a:rPr lang="de-DE" altLang="de-DE" sz="1600" dirty="0">
                <a:solidFill>
                  <a:schemeClr val="tx2"/>
                </a:solidFill>
              </a:rPr>
              <a:t>in der Regel (in einer Fremdsprache Gruppenprüfung) </a:t>
            </a:r>
            <a:r>
              <a:rPr lang="de-DE" altLang="de-DE" sz="1600" b="1" dirty="0">
                <a:solidFill>
                  <a:schemeClr val="tx2"/>
                </a:solidFill>
              </a:rPr>
              <a:t>etwa 15 Minuten</a:t>
            </a:r>
            <a:endParaRPr lang="de-DE" altLang="de-DE" sz="1600" dirty="0">
              <a:solidFill>
                <a:schemeClr val="tx2"/>
              </a:solidFill>
            </a:endParaRPr>
          </a:p>
          <a:p>
            <a:r>
              <a:rPr lang="de-DE" sz="1600" dirty="0">
                <a:solidFill>
                  <a:schemeClr val="tx2"/>
                </a:solidFill>
              </a:rPr>
              <a:t>Die Dauer einer individuellen Prüfungsleistung </a:t>
            </a:r>
            <a:r>
              <a:rPr lang="de-DE" sz="1600" b="1" dirty="0">
                <a:solidFill>
                  <a:schemeClr val="tx2"/>
                </a:solidFill>
              </a:rPr>
              <a:t>mit praktischen Elementen </a:t>
            </a:r>
            <a:r>
              <a:rPr lang="de-DE" sz="1600" dirty="0">
                <a:solidFill>
                  <a:schemeClr val="tx2"/>
                </a:solidFill>
              </a:rPr>
              <a:t>soll </a:t>
            </a:r>
            <a:r>
              <a:rPr lang="de-DE" sz="1600" b="1" dirty="0">
                <a:solidFill>
                  <a:schemeClr val="tx2"/>
                </a:solidFill>
              </a:rPr>
              <a:t>drei Zeitstunden </a:t>
            </a:r>
            <a:r>
              <a:rPr lang="de-DE" sz="1600" dirty="0">
                <a:solidFill>
                  <a:schemeClr val="tx2"/>
                </a:solidFill>
              </a:rPr>
              <a:t>nicht überschreiten</a:t>
            </a:r>
          </a:p>
          <a:p>
            <a:endParaRPr lang="de-DE" altLang="de-DE" sz="1600" dirty="0">
              <a:solidFill>
                <a:schemeClr val="tx2"/>
              </a:solidFill>
            </a:endParaRPr>
          </a:p>
          <a:p>
            <a:endParaRPr lang="de-DE" altLang="de-DE" sz="1600" dirty="0">
              <a:solidFill>
                <a:schemeClr val="tx2"/>
              </a:solidFill>
            </a:endParaRPr>
          </a:p>
          <a:p>
            <a:endParaRPr lang="de-DE" altLang="de-DE" sz="1600" dirty="0">
              <a:solidFill>
                <a:srgbClr val="FF0000"/>
              </a:solidFill>
            </a:endParaRPr>
          </a:p>
          <a:p>
            <a:endParaRPr lang="de-DE" altLang="de-DE" sz="1600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altLang="de-DE" sz="1600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altLang="de-DE" sz="1600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altLang="de-DE" sz="1600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altLang="de-DE" sz="1600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altLang="de-DE" sz="1600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altLang="de-DE" sz="1600" dirty="0">
              <a:solidFill>
                <a:srgbClr val="FF0000"/>
              </a:solidFill>
            </a:endParaRPr>
          </a:p>
          <a:p>
            <a:endParaRPr lang="de-DE" sz="1600" dirty="0">
              <a:solidFill>
                <a:srgbClr val="FF0000"/>
              </a:solidFill>
            </a:endParaRP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AEB887-A996-438A-999E-A21666731726}" type="datetime1">
              <a:rPr lang="de-DE" smtClean="0"/>
              <a:pPr>
                <a:defRPr/>
              </a:pPr>
              <a:t>29.06.2025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221438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7D756-655C-9AF0-6FEC-DA31AB0BC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lipse 6">
            <a:extLst>
              <a:ext uri="{FF2B5EF4-FFF2-40B4-BE49-F238E27FC236}">
                <a16:creationId xmlns:a16="http://schemas.microsoft.com/office/drawing/2014/main" id="{90C93D0B-BDDA-7FAE-2D18-47788A24EDDE}"/>
              </a:ext>
            </a:extLst>
          </p:cNvPr>
          <p:cNvSpPr/>
          <p:nvPr/>
        </p:nvSpPr>
        <p:spPr>
          <a:xfrm>
            <a:off x="6804248" y="-675456"/>
            <a:ext cx="2880000" cy="288032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5000"/>
              </a:lnSpc>
            </a:pPr>
            <a:endParaRPr lang="de-DE" sz="1500" dirty="0">
              <a:solidFill>
                <a:schemeClr val="tx1"/>
              </a:solidFill>
            </a:endParaRPr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AF4784ED-1DD4-708E-46E1-7D2D17400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Abschlusszeugnis / Gesamtprüfungsleistung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B5521F2C-7008-70D2-69E5-9F9F4EE843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067395"/>
            <a:ext cx="7992690" cy="4679950"/>
          </a:xfrm>
        </p:spPr>
        <p:txBody>
          <a:bodyPr/>
          <a:lstStyle/>
          <a:p>
            <a:r>
              <a:rPr lang="de-DE" sz="1600" b="1" dirty="0">
                <a:solidFill>
                  <a:schemeClr val="tx2"/>
                </a:solidFill>
              </a:rPr>
              <a:t>Gesamtprüfungsleistung (GPL) </a:t>
            </a:r>
            <a:r>
              <a:rPr lang="de-DE" sz="1600" dirty="0">
                <a:solidFill>
                  <a:schemeClr val="tx2"/>
                </a:solidFill>
              </a:rPr>
              <a:t>und die </a:t>
            </a:r>
            <a:r>
              <a:rPr lang="de-DE" sz="1600" b="1" dirty="0">
                <a:solidFill>
                  <a:schemeClr val="tx2"/>
                </a:solidFill>
              </a:rPr>
              <a:t>Jahresnoten der Klassenstufe 9/10</a:t>
            </a:r>
            <a:r>
              <a:rPr lang="de-DE" sz="1600" dirty="0">
                <a:solidFill>
                  <a:schemeClr val="tx2"/>
                </a:solidFill>
              </a:rPr>
              <a:t> gemäß § 21 bzw. § 24 der Gemeinschaftsschulverordnung legen fest, ob die Prüfung bestanden ist oder nicht.</a:t>
            </a:r>
            <a:endParaRPr lang="de-DE" altLang="de-DE" sz="16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de-DE" altLang="de-DE" sz="16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de-DE" altLang="de-DE" sz="1600" dirty="0">
              <a:solidFill>
                <a:srgbClr val="FF0000"/>
              </a:solidFill>
            </a:endParaRPr>
          </a:p>
          <a:p>
            <a:endParaRPr lang="de-DE" altLang="de-DE" sz="1600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altLang="de-DE" sz="1600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altLang="de-DE" sz="1600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altLang="de-DE" sz="1600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altLang="de-DE" sz="1600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altLang="de-DE" sz="1600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altLang="de-DE" sz="1600" dirty="0">
              <a:solidFill>
                <a:srgbClr val="FF0000"/>
              </a:solidFill>
            </a:endParaRPr>
          </a:p>
          <a:p>
            <a:endParaRPr lang="de-DE" sz="1600" dirty="0">
              <a:solidFill>
                <a:srgbClr val="FF0000"/>
              </a:solidFill>
            </a:endParaRP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0BC7599-FC22-EE78-7CA5-C2A309E20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AEB887-A996-438A-999E-A21666731726}" type="datetime1">
              <a:rPr lang="de-DE" smtClean="0"/>
              <a:pPr>
                <a:defRPr/>
              </a:pPr>
              <a:t>29.06.2025</a:t>
            </a:fld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BBC12BA5-8107-C312-916F-B8DDAA48FD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577"/>
          <a:stretch/>
        </p:blipFill>
        <p:spPr>
          <a:xfrm>
            <a:off x="1415829" y="2105040"/>
            <a:ext cx="5892475" cy="3628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8457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DD9032-F60B-D872-70C5-1971C07BE2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el 1">
            <a:extLst>
              <a:ext uri="{FF2B5EF4-FFF2-40B4-BE49-F238E27FC236}">
                <a16:creationId xmlns:a16="http://schemas.microsoft.com/office/drawing/2014/main" id="{FD28A7CF-72E5-D6E8-FF48-C76F9FE15D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5288" y="1412776"/>
            <a:ext cx="8353425" cy="4536504"/>
          </a:xfrm>
        </p:spPr>
        <p:txBody>
          <a:bodyPr/>
          <a:lstStyle/>
          <a:p>
            <a:pPr algn="ctr"/>
            <a:br>
              <a:rPr lang="de-DE" altLang="de-DE" dirty="0">
                <a:solidFill>
                  <a:schemeClr val="bg2"/>
                </a:solidFill>
              </a:rPr>
            </a:br>
            <a:br>
              <a:rPr lang="de-DE" altLang="de-DE" dirty="0">
                <a:solidFill>
                  <a:schemeClr val="bg2"/>
                </a:solidFill>
              </a:rPr>
            </a:br>
            <a:r>
              <a:rPr lang="de-DE" altLang="de-DE" sz="3600" dirty="0">
                <a:solidFill>
                  <a:schemeClr val="bg2"/>
                </a:solidFill>
              </a:rPr>
              <a:t>Vielen Dank für Ihre Aufmerksamkeit</a:t>
            </a:r>
            <a:endParaRPr lang="de-DE" altLang="de-DE" dirty="0">
              <a:solidFill>
                <a:schemeClr val="bg2"/>
              </a:solidFill>
            </a:endParaRPr>
          </a:p>
        </p:txBody>
      </p:sp>
      <p:sp>
        <p:nvSpPr>
          <p:cNvPr id="17410" name="Untertitel 2">
            <a:extLst>
              <a:ext uri="{FF2B5EF4-FFF2-40B4-BE49-F238E27FC236}">
                <a16:creationId xmlns:a16="http://schemas.microsoft.com/office/drawing/2014/main" id="{86ED5324-138B-BC7F-6653-6C3BFFC8B4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5288" y="6199609"/>
            <a:ext cx="8353425" cy="325735"/>
          </a:xfrm>
        </p:spPr>
        <p:txBody>
          <a:bodyPr/>
          <a:lstStyle/>
          <a:p>
            <a:r>
              <a:rPr lang="de-DE" altLang="de-DE" dirty="0"/>
              <a:t>Saarbrücken, 26.05.2025</a:t>
            </a:r>
          </a:p>
        </p:txBody>
      </p:sp>
    </p:spTree>
    <p:extLst>
      <p:ext uri="{BB962C8B-B14F-4D97-AF65-F5344CB8AC3E}">
        <p14:creationId xmlns:p14="http://schemas.microsoft.com/office/powerpoint/2010/main" val="3376413341"/>
      </p:ext>
    </p:extLst>
  </p:cSld>
  <p:clrMapOvr>
    <a:masterClrMapping/>
  </p:clrMapOvr>
</p:sld>
</file>

<file path=ppt/theme/theme1.xml><?xml version="1.0" encoding="utf-8"?>
<a:theme xmlns:a="http://schemas.openxmlformats.org/drawingml/2006/main" name="Saar_PowerPoint_4x3">
  <a:themeElements>
    <a:clrScheme name="SAARLAND">
      <a:dk1>
        <a:sysClr val="windowText" lastClr="000000"/>
      </a:dk1>
      <a:lt1>
        <a:sysClr val="window" lastClr="FFFFFF"/>
      </a:lt1>
      <a:dk2>
        <a:srgbClr val="002D5B"/>
      </a:dk2>
      <a:lt2>
        <a:srgbClr val="8392B2"/>
      </a:lt2>
      <a:accent1>
        <a:srgbClr val="00B0DF"/>
      </a:accent1>
      <a:accent2>
        <a:srgbClr val="6FAABC"/>
      </a:accent2>
      <a:accent3>
        <a:srgbClr val="9C88BB"/>
      </a:accent3>
      <a:accent4>
        <a:srgbClr val="55B3A2"/>
      </a:accent4>
      <a:accent5>
        <a:srgbClr val="97BF0D"/>
      </a:accent5>
      <a:accent6>
        <a:srgbClr val="008D36"/>
      </a:accent6>
      <a:hlink>
        <a:srgbClr val="000000"/>
      </a:hlink>
      <a:folHlink>
        <a:srgbClr val="000000"/>
      </a:folHlink>
    </a:clrScheme>
    <a:fontScheme name="SAAR PowerPoint">
      <a:majorFont>
        <a:latin typeface="Saar Headline"/>
        <a:ea typeface=""/>
        <a:cs typeface=""/>
      </a:majorFont>
      <a:minorFont>
        <a:latin typeface="Saar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6350">
          <a:solidFill>
            <a:schemeClr val="tx1"/>
          </a:solidFill>
        </a:ln>
      </a:spPr>
      <a:bodyPr rtlCol="0" anchor="ctr"/>
      <a:lstStyle>
        <a:defPPr algn="ctr">
          <a:lnSpc>
            <a:spcPct val="105000"/>
          </a:lnSpc>
          <a:defRPr sz="15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105000"/>
          </a:lnSpc>
          <a:defRPr sz="15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Larissa">
  <a:themeElements>
    <a:clrScheme name="SAARLAND">
      <a:dk1>
        <a:sysClr val="windowText" lastClr="000000"/>
      </a:dk1>
      <a:lt1>
        <a:sysClr val="window" lastClr="FFFFFF"/>
      </a:lt1>
      <a:dk2>
        <a:srgbClr val="002D5B"/>
      </a:dk2>
      <a:lt2>
        <a:srgbClr val="8392B2"/>
      </a:lt2>
      <a:accent1>
        <a:srgbClr val="00B0DF"/>
      </a:accent1>
      <a:accent2>
        <a:srgbClr val="6FAABC"/>
      </a:accent2>
      <a:accent3>
        <a:srgbClr val="9C88BB"/>
      </a:accent3>
      <a:accent4>
        <a:srgbClr val="55B3A2"/>
      </a:accent4>
      <a:accent5>
        <a:srgbClr val="97BF0D"/>
      </a:accent5>
      <a:accent6>
        <a:srgbClr val="008D36"/>
      </a:accent6>
      <a:hlink>
        <a:srgbClr val="000000"/>
      </a:hlink>
      <a:folHlink>
        <a:srgbClr val="000000"/>
      </a:folHlink>
    </a:clrScheme>
    <a:fontScheme name="SAAR PowerPoint">
      <a:majorFont>
        <a:latin typeface="Saar Headline"/>
        <a:ea typeface=""/>
        <a:cs typeface=""/>
      </a:majorFont>
      <a:minorFont>
        <a:latin typeface="Saar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SAARLAND">
      <a:dk1>
        <a:sysClr val="windowText" lastClr="000000"/>
      </a:dk1>
      <a:lt1>
        <a:sysClr val="window" lastClr="FFFFFF"/>
      </a:lt1>
      <a:dk2>
        <a:srgbClr val="002D5B"/>
      </a:dk2>
      <a:lt2>
        <a:srgbClr val="8392B2"/>
      </a:lt2>
      <a:accent1>
        <a:srgbClr val="00B0DF"/>
      </a:accent1>
      <a:accent2>
        <a:srgbClr val="6FAABC"/>
      </a:accent2>
      <a:accent3>
        <a:srgbClr val="9C88BB"/>
      </a:accent3>
      <a:accent4>
        <a:srgbClr val="55B3A2"/>
      </a:accent4>
      <a:accent5>
        <a:srgbClr val="97BF0D"/>
      </a:accent5>
      <a:accent6>
        <a:srgbClr val="008D36"/>
      </a:accent6>
      <a:hlink>
        <a:srgbClr val="000000"/>
      </a:hlink>
      <a:folHlink>
        <a:srgbClr val="000000"/>
      </a:folHlink>
    </a:clrScheme>
    <a:fontScheme name="SAAR PowerPoint">
      <a:majorFont>
        <a:latin typeface="Saar Headline"/>
        <a:ea typeface=""/>
        <a:cs typeface=""/>
      </a:majorFont>
      <a:minorFont>
        <a:latin typeface="Saar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Vorlage_Praesentation 20141127-1527</Template>
  <TotalTime>0</TotalTime>
  <Words>1276</Words>
  <Application>Microsoft Office PowerPoint</Application>
  <PresentationFormat>Bildschirmpräsentation (4:3)</PresentationFormat>
  <Paragraphs>192</Paragraphs>
  <Slides>21</Slides>
  <Notes>4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21</vt:i4>
      </vt:variant>
    </vt:vector>
  </HeadingPairs>
  <TitlesOfParts>
    <vt:vector size="28" baseType="lpstr">
      <vt:lpstr>Arial</vt:lpstr>
      <vt:lpstr>Calibri</vt:lpstr>
      <vt:lpstr>Saar</vt:lpstr>
      <vt:lpstr>Saar Headline</vt:lpstr>
      <vt:lpstr>Symbol</vt:lpstr>
      <vt:lpstr>Wingdings</vt:lpstr>
      <vt:lpstr>Saar_PowerPoint_4x3</vt:lpstr>
      <vt:lpstr>Neufassung der Prüfungsordnungen HSA und MBA – gestreckte Abschlussprüfung  </vt:lpstr>
      <vt:lpstr>Warum gibt es ein neues Prüfungsverfahren?  </vt:lpstr>
      <vt:lpstr>Abschlüsse über kompetenzorientierte Prüfung Prüfungselemente für den HSA </vt:lpstr>
      <vt:lpstr>Abschlüsse über kompetenzorientierte Prüfung Prüfungselemente für den MBA </vt:lpstr>
      <vt:lpstr>Präsentationsprüfung</vt:lpstr>
      <vt:lpstr>Gegenstand der Präsentationsprüfung</vt:lpstr>
      <vt:lpstr>Vorbereitung auf die Präsentationsprüfung</vt:lpstr>
      <vt:lpstr>Durchführung und Bewertung der Präsentationsprüfung</vt:lpstr>
      <vt:lpstr>Projektprüfung</vt:lpstr>
      <vt:lpstr>Gegenstand der Projektprüfung</vt:lpstr>
      <vt:lpstr>Phasen der Projektprüfung</vt:lpstr>
      <vt:lpstr>Phasen der Projektprüfung</vt:lpstr>
      <vt:lpstr>Phasen der Projektprüfung</vt:lpstr>
      <vt:lpstr>Bewertung der Projektprüfung</vt:lpstr>
      <vt:lpstr>Landeszentrale Vergleichsarbeiten (LZVA)</vt:lpstr>
      <vt:lpstr>Qualitätssicherndes Element: Landeszentrale Vergleichsarbeiten   HSA: Deutsch und Mathematik MBA: Deutsch, Mathematik und 1. Fremdsprache </vt:lpstr>
      <vt:lpstr>PowerPoint-Präsentation</vt:lpstr>
      <vt:lpstr>Individuelle Prüfungsleistung</vt:lpstr>
      <vt:lpstr>Gegenstand der individuellen Prüfungsleistung</vt:lpstr>
      <vt:lpstr>Abschlusszeugnis / Gesamtprüfungsleistung</vt:lpstr>
      <vt:lpstr>  Vielen Dank für Ihre Aufmerksamkeit</vt:lpstr>
    </vt:vector>
  </TitlesOfParts>
  <Company>ITDLZ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Neufassung der Gemeinschaftsschulverordnung im Schuljahr 2024/25</dc:title>
  <dc:creator>Charon, Karl</dc:creator>
  <cp:lastModifiedBy>Moritz Neis</cp:lastModifiedBy>
  <cp:revision>181</cp:revision>
  <cp:lastPrinted>2024-11-20T12:02:18Z</cp:lastPrinted>
  <dcterms:created xsi:type="dcterms:W3CDTF">2024-08-29T10:31:07Z</dcterms:created>
  <dcterms:modified xsi:type="dcterms:W3CDTF">2025-06-29T08:13:11Z</dcterms:modified>
</cp:coreProperties>
</file>