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6" r:id="rId5"/>
    <p:sldId id="267" r:id="rId6"/>
    <p:sldId id="268" r:id="rId7"/>
    <p:sldId id="269" r:id="rId8"/>
    <p:sldId id="265" r:id="rId9"/>
    <p:sldId id="259" r:id="rId10"/>
    <p:sldId id="262" r:id="rId11"/>
    <p:sldId id="264" r:id="rId1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4CB2DF-F3EE-4C5F-AA04-DF6D85DD093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37E4CD9-113C-4F70-90E8-4B3DF3D522BA}">
      <dgm:prSet/>
      <dgm:spPr/>
      <dgm:t>
        <a:bodyPr/>
        <a:lstStyle/>
        <a:p>
          <a:r>
            <a:rPr lang="de-DE" b="0" i="0"/>
            <a:t>Wachstums- und Zerfallsprozesse</a:t>
          </a:r>
          <a:endParaRPr lang="en-US"/>
        </a:p>
      </dgm:t>
    </dgm:pt>
    <dgm:pt modelId="{D82CB572-942D-499E-8784-F6C017299C2A}" type="parTrans" cxnId="{E080D7E5-303D-4E69-9B26-4C5A474626EF}">
      <dgm:prSet/>
      <dgm:spPr/>
      <dgm:t>
        <a:bodyPr/>
        <a:lstStyle/>
        <a:p>
          <a:endParaRPr lang="en-US"/>
        </a:p>
      </dgm:t>
    </dgm:pt>
    <dgm:pt modelId="{87452EAE-A96F-4D3B-BA4F-11774C2FC86D}" type="sibTrans" cxnId="{E080D7E5-303D-4E69-9B26-4C5A474626EF}">
      <dgm:prSet/>
      <dgm:spPr/>
      <dgm:t>
        <a:bodyPr/>
        <a:lstStyle/>
        <a:p>
          <a:endParaRPr lang="en-US"/>
        </a:p>
      </dgm:t>
    </dgm:pt>
    <dgm:pt modelId="{833AF3E6-4624-402C-B52B-B858EA8F7FCE}">
      <dgm:prSet/>
      <dgm:spPr/>
      <dgm:t>
        <a:bodyPr/>
        <a:lstStyle/>
        <a:p>
          <a:r>
            <a:rPr lang="de-DE" b="0" i="0"/>
            <a:t>die natürliche Logarithmusfunktion</a:t>
          </a:r>
          <a:endParaRPr lang="en-US"/>
        </a:p>
      </dgm:t>
    </dgm:pt>
    <dgm:pt modelId="{13831EC2-08FF-4A85-9761-34AE4E49BEC8}" type="parTrans" cxnId="{76C6DE45-38B5-46D9-A14A-196AD68E606D}">
      <dgm:prSet/>
      <dgm:spPr/>
      <dgm:t>
        <a:bodyPr/>
        <a:lstStyle/>
        <a:p>
          <a:endParaRPr lang="en-US"/>
        </a:p>
      </dgm:t>
    </dgm:pt>
    <dgm:pt modelId="{F72243BE-5181-4538-AC92-7711CAF0E91E}" type="sibTrans" cxnId="{76C6DE45-38B5-46D9-A14A-196AD68E606D}">
      <dgm:prSet/>
      <dgm:spPr/>
      <dgm:t>
        <a:bodyPr/>
        <a:lstStyle/>
        <a:p>
          <a:endParaRPr lang="en-US"/>
        </a:p>
      </dgm:t>
    </dgm:pt>
    <dgm:pt modelId="{27066E02-251F-4588-AE66-A459DC8BF05B}">
      <dgm:prSet/>
      <dgm:spPr/>
      <dgm:t>
        <a:bodyPr/>
        <a:lstStyle/>
        <a:p>
          <a:r>
            <a:rPr lang="de-DE" b="0" i="0"/>
            <a:t>lokale Linearisierung mithilfe der Ableitung</a:t>
          </a:r>
          <a:endParaRPr lang="en-US"/>
        </a:p>
      </dgm:t>
    </dgm:pt>
    <dgm:pt modelId="{918B901C-EC74-47C5-8190-3F56CAA95168}" type="parTrans" cxnId="{AABC2DAD-745F-41F3-A8CB-01766F25380F}">
      <dgm:prSet/>
      <dgm:spPr/>
      <dgm:t>
        <a:bodyPr/>
        <a:lstStyle/>
        <a:p>
          <a:endParaRPr lang="en-US"/>
        </a:p>
      </dgm:t>
    </dgm:pt>
    <dgm:pt modelId="{8DD8FA5B-A86F-4AD3-A1A1-6729509A51EF}" type="sibTrans" cxnId="{AABC2DAD-745F-41F3-A8CB-01766F25380F}">
      <dgm:prSet/>
      <dgm:spPr/>
      <dgm:t>
        <a:bodyPr/>
        <a:lstStyle/>
        <a:p>
          <a:endParaRPr lang="en-US"/>
        </a:p>
      </dgm:t>
    </dgm:pt>
    <dgm:pt modelId="{5112A383-3568-478B-BB0E-CD8C35D912E6}" type="pres">
      <dgm:prSet presAssocID="{CA4CB2DF-F3EE-4C5F-AA04-DF6D85DD093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9E6A5C2-37AE-4361-B42A-6E7A41065FDE}" type="pres">
      <dgm:prSet presAssocID="{E37E4CD9-113C-4F70-90E8-4B3DF3D522BA}" presName="hierRoot1" presStyleCnt="0"/>
      <dgm:spPr/>
    </dgm:pt>
    <dgm:pt modelId="{7D0B8447-F683-4128-82EC-4B5052A5ED1E}" type="pres">
      <dgm:prSet presAssocID="{E37E4CD9-113C-4F70-90E8-4B3DF3D522BA}" presName="composite" presStyleCnt="0"/>
      <dgm:spPr/>
    </dgm:pt>
    <dgm:pt modelId="{C38C259B-D030-4B98-889C-A27414C911FB}" type="pres">
      <dgm:prSet presAssocID="{E37E4CD9-113C-4F70-90E8-4B3DF3D522BA}" presName="background" presStyleLbl="node0" presStyleIdx="0" presStyleCnt="3"/>
      <dgm:spPr/>
    </dgm:pt>
    <dgm:pt modelId="{3E70E1A4-D7C0-4B64-9EFB-05BDE68C7FE0}" type="pres">
      <dgm:prSet presAssocID="{E37E4CD9-113C-4F70-90E8-4B3DF3D522BA}" presName="text" presStyleLbl="fgAcc0" presStyleIdx="0" presStyleCnt="3">
        <dgm:presLayoutVars>
          <dgm:chPref val="3"/>
        </dgm:presLayoutVars>
      </dgm:prSet>
      <dgm:spPr/>
    </dgm:pt>
    <dgm:pt modelId="{3EDFA2FF-1B5E-434D-A486-54B756AF9CD6}" type="pres">
      <dgm:prSet presAssocID="{E37E4CD9-113C-4F70-90E8-4B3DF3D522BA}" presName="hierChild2" presStyleCnt="0"/>
      <dgm:spPr/>
    </dgm:pt>
    <dgm:pt modelId="{AF9BBD75-018F-4877-8E5F-8FE3155AD37D}" type="pres">
      <dgm:prSet presAssocID="{833AF3E6-4624-402C-B52B-B858EA8F7FCE}" presName="hierRoot1" presStyleCnt="0"/>
      <dgm:spPr/>
    </dgm:pt>
    <dgm:pt modelId="{44A016F2-81C4-4EDF-94F7-A3D7B147B9E5}" type="pres">
      <dgm:prSet presAssocID="{833AF3E6-4624-402C-B52B-B858EA8F7FCE}" presName="composite" presStyleCnt="0"/>
      <dgm:spPr/>
    </dgm:pt>
    <dgm:pt modelId="{2433E334-2E44-4FE6-B1C8-D397F252D7E0}" type="pres">
      <dgm:prSet presAssocID="{833AF3E6-4624-402C-B52B-B858EA8F7FCE}" presName="background" presStyleLbl="node0" presStyleIdx="1" presStyleCnt="3"/>
      <dgm:spPr/>
    </dgm:pt>
    <dgm:pt modelId="{EF5A420C-EA66-470D-BA5B-D1BFCD1F85F1}" type="pres">
      <dgm:prSet presAssocID="{833AF3E6-4624-402C-B52B-B858EA8F7FCE}" presName="text" presStyleLbl="fgAcc0" presStyleIdx="1" presStyleCnt="3">
        <dgm:presLayoutVars>
          <dgm:chPref val="3"/>
        </dgm:presLayoutVars>
      </dgm:prSet>
      <dgm:spPr/>
    </dgm:pt>
    <dgm:pt modelId="{F2A3386B-A234-48D6-867D-B22D7D16BAA9}" type="pres">
      <dgm:prSet presAssocID="{833AF3E6-4624-402C-B52B-B858EA8F7FCE}" presName="hierChild2" presStyleCnt="0"/>
      <dgm:spPr/>
    </dgm:pt>
    <dgm:pt modelId="{E071B04F-0792-4543-95B1-A5E6CC6F0404}" type="pres">
      <dgm:prSet presAssocID="{27066E02-251F-4588-AE66-A459DC8BF05B}" presName="hierRoot1" presStyleCnt="0"/>
      <dgm:spPr/>
    </dgm:pt>
    <dgm:pt modelId="{A53EABBE-5DB7-4D51-A56D-853748BFEE10}" type="pres">
      <dgm:prSet presAssocID="{27066E02-251F-4588-AE66-A459DC8BF05B}" presName="composite" presStyleCnt="0"/>
      <dgm:spPr/>
    </dgm:pt>
    <dgm:pt modelId="{1A3C24AF-6E3E-41B3-9F40-6A58C25C39E5}" type="pres">
      <dgm:prSet presAssocID="{27066E02-251F-4588-AE66-A459DC8BF05B}" presName="background" presStyleLbl="node0" presStyleIdx="2" presStyleCnt="3"/>
      <dgm:spPr/>
    </dgm:pt>
    <dgm:pt modelId="{A24DB22E-2908-48FC-948A-57981B30C5F8}" type="pres">
      <dgm:prSet presAssocID="{27066E02-251F-4588-AE66-A459DC8BF05B}" presName="text" presStyleLbl="fgAcc0" presStyleIdx="2" presStyleCnt="3">
        <dgm:presLayoutVars>
          <dgm:chPref val="3"/>
        </dgm:presLayoutVars>
      </dgm:prSet>
      <dgm:spPr/>
    </dgm:pt>
    <dgm:pt modelId="{D35981AA-78A8-4F73-9C2B-6B4861A0688A}" type="pres">
      <dgm:prSet presAssocID="{27066E02-251F-4588-AE66-A459DC8BF05B}" presName="hierChild2" presStyleCnt="0"/>
      <dgm:spPr/>
    </dgm:pt>
  </dgm:ptLst>
  <dgm:cxnLst>
    <dgm:cxn modelId="{755A3613-FC04-40FD-88AD-4F2135CCBBD4}" type="presOf" srcId="{CA4CB2DF-F3EE-4C5F-AA04-DF6D85DD0935}" destId="{5112A383-3568-478B-BB0E-CD8C35D912E6}" srcOrd="0" destOrd="0" presId="urn:microsoft.com/office/officeart/2005/8/layout/hierarchy1"/>
    <dgm:cxn modelId="{034C063C-276E-4732-BB30-549F581607C1}" type="presOf" srcId="{833AF3E6-4624-402C-B52B-B858EA8F7FCE}" destId="{EF5A420C-EA66-470D-BA5B-D1BFCD1F85F1}" srcOrd="0" destOrd="0" presId="urn:microsoft.com/office/officeart/2005/8/layout/hierarchy1"/>
    <dgm:cxn modelId="{76C6DE45-38B5-46D9-A14A-196AD68E606D}" srcId="{CA4CB2DF-F3EE-4C5F-AA04-DF6D85DD0935}" destId="{833AF3E6-4624-402C-B52B-B858EA8F7FCE}" srcOrd="1" destOrd="0" parTransId="{13831EC2-08FF-4A85-9761-34AE4E49BEC8}" sibTransId="{F72243BE-5181-4538-AC92-7711CAF0E91E}"/>
    <dgm:cxn modelId="{A14BDD48-2CD1-4DE6-A818-6E55683145BE}" type="presOf" srcId="{E37E4CD9-113C-4F70-90E8-4B3DF3D522BA}" destId="{3E70E1A4-D7C0-4B64-9EFB-05BDE68C7FE0}" srcOrd="0" destOrd="0" presId="urn:microsoft.com/office/officeart/2005/8/layout/hierarchy1"/>
    <dgm:cxn modelId="{D0FF0F6C-5F3D-481F-9D5B-2342BBBDFE34}" type="presOf" srcId="{27066E02-251F-4588-AE66-A459DC8BF05B}" destId="{A24DB22E-2908-48FC-948A-57981B30C5F8}" srcOrd="0" destOrd="0" presId="urn:microsoft.com/office/officeart/2005/8/layout/hierarchy1"/>
    <dgm:cxn modelId="{AABC2DAD-745F-41F3-A8CB-01766F25380F}" srcId="{CA4CB2DF-F3EE-4C5F-AA04-DF6D85DD0935}" destId="{27066E02-251F-4588-AE66-A459DC8BF05B}" srcOrd="2" destOrd="0" parTransId="{918B901C-EC74-47C5-8190-3F56CAA95168}" sibTransId="{8DD8FA5B-A86F-4AD3-A1A1-6729509A51EF}"/>
    <dgm:cxn modelId="{E080D7E5-303D-4E69-9B26-4C5A474626EF}" srcId="{CA4CB2DF-F3EE-4C5F-AA04-DF6D85DD0935}" destId="{E37E4CD9-113C-4F70-90E8-4B3DF3D522BA}" srcOrd="0" destOrd="0" parTransId="{D82CB572-942D-499E-8784-F6C017299C2A}" sibTransId="{87452EAE-A96F-4D3B-BA4F-11774C2FC86D}"/>
    <dgm:cxn modelId="{EB1F6627-D1C0-4B62-95C0-F4BC36044A7E}" type="presParOf" srcId="{5112A383-3568-478B-BB0E-CD8C35D912E6}" destId="{A9E6A5C2-37AE-4361-B42A-6E7A41065FDE}" srcOrd="0" destOrd="0" presId="urn:microsoft.com/office/officeart/2005/8/layout/hierarchy1"/>
    <dgm:cxn modelId="{008E0271-4A98-465C-85AF-83B8E01B88BF}" type="presParOf" srcId="{A9E6A5C2-37AE-4361-B42A-6E7A41065FDE}" destId="{7D0B8447-F683-4128-82EC-4B5052A5ED1E}" srcOrd="0" destOrd="0" presId="urn:microsoft.com/office/officeart/2005/8/layout/hierarchy1"/>
    <dgm:cxn modelId="{A9AE8171-945E-4DEA-8382-A0CD654CF42E}" type="presParOf" srcId="{7D0B8447-F683-4128-82EC-4B5052A5ED1E}" destId="{C38C259B-D030-4B98-889C-A27414C911FB}" srcOrd="0" destOrd="0" presId="urn:microsoft.com/office/officeart/2005/8/layout/hierarchy1"/>
    <dgm:cxn modelId="{D88345E9-6ADB-4120-804D-A256962659D1}" type="presParOf" srcId="{7D0B8447-F683-4128-82EC-4B5052A5ED1E}" destId="{3E70E1A4-D7C0-4B64-9EFB-05BDE68C7FE0}" srcOrd="1" destOrd="0" presId="urn:microsoft.com/office/officeart/2005/8/layout/hierarchy1"/>
    <dgm:cxn modelId="{37A2F91E-8EE9-4E4B-BBAD-E9175F63ECE3}" type="presParOf" srcId="{A9E6A5C2-37AE-4361-B42A-6E7A41065FDE}" destId="{3EDFA2FF-1B5E-434D-A486-54B756AF9CD6}" srcOrd="1" destOrd="0" presId="urn:microsoft.com/office/officeart/2005/8/layout/hierarchy1"/>
    <dgm:cxn modelId="{D895C9C1-1945-4CF2-8C0F-CCE03099A2AB}" type="presParOf" srcId="{5112A383-3568-478B-BB0E-CD8C35D912E6}" destId="{AF9BBD75-018F-4877-8E5F-8FE3155AD37D}" srcOrd="1" destOrd="0" presId="urn:microsoft.com/office/officeart/2005/8/layout/hierarchy1"/>
    <dgm:cxn modelId="{1572D83A-E6FA-44BF-B389-580C876B16C6}" type="presParOf" srcId="{AF9BBD75-018F-4877-8E5F-8FE3155AD37D}" destId="{44A016F2-81C4-4EDF-94F7-A3D7B147B9E5}" srcOrd="0" destOrd="0" presId="urn:microsoft.com/office/officeart/2005/8/layout/hierarchy1"/>
    <dgm:cxn modelId="{1780E676-C014-42F3-9CA9-AFD7BAF4913E}" type="presParOf" srcId="{44A016F2-81C4-4EDF-94F7-A3D7B147B9E5}" destId="{2433E334-2E44-4FE6-B1C8-D397F252D7E0}" srcOrd="0" destOrd="0" presId="urn:microsoft.com/office/officeart/2005/8/layout/hierarchy1"/>
    <dgm:cxn modelId="{4C6D8A09-1980-4012-A8E3-D1B5FE76F456}" type="presParOf" srcId="{44A016F2-81C4-4EDF-94F7-A3D7B147B9E5}" destId="{EF5A420C-EA66-470D-BA5B-D1BFCD1F85F1}" srcOrd="1" destOrd="0" presId="urn:microsoft.com/office/officeart/2005/8/layout/hierarchy1"/>
    <dgm:cxn modelId="{397B1AE1-391F-4394-8C8C-DA06F1D79051}" type="presParOf" srcId="{AF9BBD75-018F-4877-8E5F-8FE3155AD37D}" destId="{F2A3386B-A234-48D6-867D-B22D7D16BAA9}" srcOrd="1" destOrd="0" presId="urn:microsoft.com/office/officeart/2005/8/layout/hierarchy1"/>
    <dgm:cxn modelId="{AF38FD2D-4F2B-4CB8-A28F-BAE34511AC55}" type="presParOf" srcId="{5112A383-3568-478B-BB0E-CD8C35D912E6}" destId="{E071B04F-0792-4543-95B1-A5E6CC6F0404}" srcOrd="2" destOrd="0" presId="urn:microsoft.com/office/officeart/2005/8/layout/hierarchy1"/>
    <dgm:cxn modelId="{47AEC4D8-81B5-481F-8CB2-EACCA7AF3637}" type="presParOf" srcId="{E071B04F-0792-4543-95B1-A5E6CC6F0404}" destId="{A53EABBE-5DB7-4D51-A56D-853748BFEE10}" srcOrd="0" destOrd="0" presId="urn:microsoft.com/office/officeart/2005/8/layout/hierarchy1"/>
    <dgm:cxn modelId="{EBD424D0-5659-42B8-A342-A26CD9A48EB2}" type="presParOf" srcId="{A53EABBE-5DB7-4D51-A56D-853748BFEE10}" destId="{1A3C24AF-6E3E-41B3-9F40-6A58C25C39E5}" srcOrd="0" destOrd="0" presId="urn:microsoft.com/office/officeart/2005/8/layout/hierarchy1"/>
    <dgm:cxn modelId="{919B1032-C47D-47B8-9EAD-DA724D178E71}" type="presParOf" srcId="{A53EABBE-5DB7-4D51-A56D-853748BFEE10}" destId="{A24DB22E-2908-48FC-948A-57981B30C5F8}" srcOrd="1" destOrd="0" presId="urn:microsoft.com/office/officeart/2005/8/layout/hierarchy1"/>
    <dgm:cxn modelId="{BE6F18E4-E852-403A-9866-2F66D9A34533}" type="presParOf" srcId="{E071B04F-0792-4543-95B1-A5E6CC6F0404}" destId="{D35981AA-78A8-4F73-9C2B-6B4861A0688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C259B-D030-4B98-889C-A27414C911FB}">
      <dsp:nvSpPr>
        <dsp:cNvPr id="0" name=""/>
        <dsp:cNvSpPr/>
      </dsp:nvSpPr>
      <dsp:spPr>
        <a:xfrm>
          <a:off x="0" y="1166042"/>
          <a:ext cx="2516214" cy="15977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0E1A4-D7C0-4B64-9EFB-05BDE68C7FE0}">
      <dsp:nvSpPr>
        <dsp:cNvPr id="0" name=""/>
        <dsp:cNvSpPr/>
      </dsp:nvSpPr>
      <dsp:spPr>
        <a:xfrm>
          <a:off x="279579" y="1431642"/>
          <a:ext cx="2516214" cy="1597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b="0" i="0" kern="1200"/>
            <a:t>Wachstums- und Zerfallsprozesse</a:t>
          </a:r>
          <a:endParaRPr lang="en-US" sz="1800" kern="1200"/>
        </a:p>
      </dsp:txBody>
      <dsp:txXfrm>
        <a:off x="326377" y="1478440"/>
        <a:ext cx="2422618" cy="1504200"/>
      </dsp:txXfrm>
    </dsp:sp>
    <dsp:sp modelId="{2433E334-2E44-4FE6-B1C8-D397F252D7E0}">
      <dsp:nvSpPr>
        <dsp:cNvPr id="0" name=""/>
        <dsp:cNvSpPr/>
      </dsp:nvSpPr>
      <dsp:spPr>
        <a:xfrm>
          <a:off x="3075373" y="1166042"/>
          <a:ext cx="2516214" cy="15977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5A420C-EA66-470D-BA5B-D1BFCD1F85F1}">
      <dsp:nvSpPr>
        <dsp:cNvPr id="0" name=""/>
        <dsp:cNvSpPr/>
      </dsp:nvSpPr>
      <dsp:spPr>
        <a:xfrm>
          <a:off x="3354952" y="1431642"/>
          <a:ext cx="2516214" cy="1597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b="0" i="0" kern="1200"/>
            <a:t>die natürliche Logarithmusfunktion</a:t>
          </a:r>
          <a:endParaRPr lang="en-US" sz="1800" kern="1200"/>
        </a:p>
      </dsp:txBody>
      <dsp:txXfrm>
        <a:off x="3401750" y="1478440"/>
        <a:ext cx="2422618" cy="1504200"/>
      </dsp:txXfrm>
    </dsp:sp>
    <dsp:sp modelId="{1A3C24AF-6E3E-41B3-9F40-6A58C25C39E5}">
      <dsp:nvSpPr>
        <dsp:cNvPr id="0" name=""/>
        <dsp:cNvSpPr/>
      </dsp:nvSpPr>
      <dsp:spPr>
        <a:xfrm>
          <a:off x="6150746" y="1166042"/>
          <a:ext cx="2516214" cy="15977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4DB22E-2908-48FC-948A-57981B30C5F8}">
      <dsp:nvSpPr>
        <dsp:cNvPr id="0" name=""/>
        <dsp:cNvSpPr/>
      </dsp:nvSpPr>
      <dsp:spPr>
        <a:xfrm>
          <a:off x="6430326" y="1431642"/>
          <a:ext cx="2516214" cy="15977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800" b="0" i="0" kern="1200"/>
            <a:t>lokale Linearisierung mithilfe der Ableitung</a:t>
          </a:r>
          <a:endParaRPr lang="en-US" sz="1800" kern="1200"/>
        </a:p>
      </dsp:txBody>
      <dsp:txXfrm>
        <a:off x="6477124" y="1478440"/>
        <a:ext cx="2422618" cy="15042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864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277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575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370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3/8/23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551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87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750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535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487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332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948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1329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68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583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739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951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453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3/8/23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378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tudyflix.de/mathematik/logistisches-wachstum-2030" TargetMode="External"/><Relationship Id="rId2" Type="http://schemas.openxmlformats.org/officeDocument/2006/relationships/hyperlink" Target="https://www.touchdown-mathe.de/titel/differenzialgleichung-fuer-beschraenktes-wachstum-loesen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x3.mint-kolleg.kit.edu/onlinekursmathe/html/1.6.4/xcontent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3BDB22-0D70-32A0-51F2-5D718B584F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de-DE"/>
              <a:t>Q1.3 Vertiefung der Differenzial- und Integralrechnung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8AD3733-BC94-74E9-1E14-7702ED679E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3913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3FCE0D-0514-0B9F-C7A5-E3B6B4C78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Inhalt</a:t>
            </a:r>
          </a:p>
        </p:txBody>
      </p:sp>
      <p:graphicFrame>
        <p:nvGraphicFramePr>
          <p:cNvPr id="5" name="Inhaltsplatzhalter 2">
            <a:extLst>
              <a:ext uri="{FF2B5EF4-FFF2-40B4-BE49-F238E27FC236}">
                <a16:creationId xmlns:a16="http://schemas.microsoft.com/office/drawing/2014/main" id="{E58BCEBF-D41C-60CA-305E-AC602AC3C1E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03312" y="2052918"/>
          <a:ext cx="8946541" cy="419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7515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20B9A2-2717-F811-0C03-BFC969CD0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Wachstums- und Zerfallsprozesse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818DA380-1DBE-28E0-3971-D5D3FC4EC6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Begrenztes Wachstum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472FED8-3F10-6963-4975-7470CA77D4D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de-DE"/>
              <a:t>Differenz zwischen Schranke und Bestand nimmt exponentiell ab</a:t>
            </a:r>
          </a:p>
          <a:p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5B90387F-56D0-F98D-2575-0D81563015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de-DE"/>
              <a:t>Logistisches Wachstum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048273C-CC61-5232-FA23-C26989827D5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de-DE"/>
              <a:t>erst exponentielle Zunahme, dann begrenztes Wachstum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951086C7-7DE7-1D57-8C1F-B683A7FDC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570" y="3439732"/>
            <a:ext cx="4103092" cy="230433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274C2674-5B3C-EBF8-5FBD-E72CC456D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893" y="3429000"/>
            <a:ext cx="3957777" cy="231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003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90C3FB-8F09-08D3-51A6-11FFD3FBB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Einfluss des Parameters S</a:t>
            </a:r>
          </a:p>
        </p:txBody>
      </p:sp>
      <p:pic>
        <p:nvPicPr>
          <p:cNvPr id="9" name="Inhaltsplatzhalter 8">
            <a:extLst>
              <a:ext uri="{FF2B5EF4-FFF2-40B4-BE49-F238E27FC236}">
                <a16:creationId xmlns:a16="http://schemas.microsoft.com/office/drawing/2014/main" id="{F7AA89D6-4FB8-815A-58FB-E3BDFC00D5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03313" y="2236761"/>
            <a:ext cx="8947150" cy="382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5936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4976B4-EC79-91E4-6E72-5B0E24B0F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Einfluss des Parameters k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6861E7CC-3B5A-24F9-FB57-6209838143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7872" y="2052638"/>
            <a:ext cx="7638031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66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CD90DE-B954-6C90-CFC4-412F6B162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Einfluss des Parameters c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D11D82E7-949C-BBAD-CEE3-0809013513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0401" y="2052638"/>
            <a:ext cx="7712974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857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8D6455-D6F8-1889-66DF-74D437F53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Einfluss des Parameters a</a:t>
            </a:r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F26C3533-5902-4F05-B650-311FC0F74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5706" y="2052638"/>
            <a:ext cx="7762363" cy="41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978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2F2FAD-6BC4-876D-5A06-90F9E2F1B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Aufgabe: begrenztes Wachstum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E059371-C799-E88F-9C64-DC76A5C85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de-DE"/>
              <a:t>Eine Bakterienkultur wird in einer Petrischale (35cm</a:t>
            </a:r>
            <a:r>
              <a:rPr lang="de-DE" baseline="30000"/>
              <a:t>2</a:t>
            </a:r>
            <a:r>
              <a:rPr lang="de-DE"/>
              <a:t>) angesetzt. Sie überdeckt anfangs eine Fläche von 2cm</a:t>
            </a:r>
            <a:r>
              <a:rPr lang="de-DE" baseline="30000"/>
              <a:t>2</a:t>
            </a:r>
            <a:r>
              <a:rPr lang="de-DE"/>
              <a:t>, die nach einem Tag auf 5cm</a:t>
            </a:r>
            <a:r>
              <a:rPr lang="de-DE" baseline="30000"/>
              <a:t>2</a:t>
            </a:r>
            <a:r>
              <a:rPr lang="de-DE"/>
              <a:t> anwächst.</a:t>
            </a:r>
          </a:p>
          <a:p>
            <a:pPr marL="0" indent="0">
              <a:buNone/>
            </a:pPr>
            <a:r>
              <a:rPr lang="de-DE"/>
              <a:t>Nehmen Sie begrenztes Wachstum an und bestimmen Sie eine Funktion t, die das Wachstum beschreibt.</a:t>
            </a:r>
            <a:endParaRPr lang="de-DE">
              <a:cs typeface="Calibri"/>
            </a:endParaRPr>
          </a:p>
          <a:p>
            <a:pPr marL="514350" indent="-514350">
              <a:buAutoNum type="alphaUcParenR"/>
            </a:pPr>
            <a:r>
              <a:rPr lang="de-DE"/>
              <a:t>Berechnen Sie den Inhalt der Fläche, welche die Kultur nach 5 Tagen bzw. 5 Stunden überdeckt.</a:t>
            </a:r>
            <a:endParaRPr lang="de-DE">
              <a:cs typeface="Calibri"/>
            </a:endParaRPr>
          </a:p>
          <a:p>
            <a:pPr marL="514350" indent="-514350">
              <a:buAutoNum type="alphaUcParenR"/>
            </a:pPr>
            <a:r>
              <a:rPr lang="de-DE"/>
              <a:t>Berechnen Sie den Zeitpunkt, zu dem die Petrischale zur Hälfte von der Kultur überdeckt ist.</a:t>
            </a:r>
            <a:endParaRPr lang="de-DE">
              <a:cs typeface="Calibri"/>
            </a:endParaRPr>
          </a:p>
          <a:p>
            <a:pPr marL="514350" indent="-514350">
              <a:buAutoNum type="alphaUcParenR"/>
            </a:pPr>
            <a:r>
              <a:rPr lang="de-DE"/>
              <a:t>Berechnen Sie den Zeitpunkt, zu dem die Wachstumsgeschwindigkeit 0,5cm</a:t>
            </a:r>
            <a:r>
              <a:rPr lang="de-DE" baseline="30000"/>
              <a:t>2</a:t>
            </a:r>
            <a:r>
              <a:rPr lang="de-DE"/>
              <a:t> pro Tag beträgt.</a:t>
            </a:r>
            <a:endParaRPr lang="de-DE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4083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9076D5E-68ED-4CD1-A04F-E7934EBFAA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C969B2-B21E-995A-64FE-C253F00BA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3505495" cy="162232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2600">
                <a:solidFill>
                  <a:srgbClr val="EBEBEB"/>
                </a:solidFill>
              </a:rPr>
              <a:t>Die natürliche Logarithmusfunktion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1BE0A6B-EBF8-4301-B1AE-F6A1C4003E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ounded Rectangle 9">
            <a:extLst>
              <a:ext uri="{FF2B5EF4-FFF2-40B4-BE49-F238E27FC236}">
                <a16:creationId xmlns:a16="http://schemas.microsoft.com/office/drawing/2014/main" id="{03C06118-B3FE-4B51-80A1-B82C2E9F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>
            <a:solidFill>
              <a:schemeClr val="bg2"/>
            </a:solidFill>
          </a:ln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C1E5278-6228-7A81-E0E2-04C16462F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8319" y="1249056"/>
            <a:ext cx="5614835" cy="4206669"/>
          </a:xfrm>
          <a:prstGeom prst="rect">
            <a:avLst/>
          </a:prstGeom>
          <a:effectLst/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72BE3F8-96D6-4535-9AE4-694DC4F5B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BE72CA9-229A-BD6E-6374-3A1CF911EF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3505494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Umkehrfunktion der natürlichen Exponentialfunktion</a:t>
            </a:r>
          </a:p>
          <a:p>
            <a:r>
              <a:rPr lang="de-DE">
                <a:solidFill>
                  <a:srgbClr val="FFFFFF"/>
                </a:solidFill>
              </a:rPr>
              <a:t>Stammfunktion von</a:t>
            </a:r>
            <a:br>
              <a:rPr lang="de-DE">
                <a:solidFill>
                  <a:srgbClr val="FFFFFF"/>
                </a:solidFill>
              </a:rPr>
            </a:br>
            <a:r>
              <a:rPr lang="de-DE">
                <a:solidFill>
                  <a:srgbClr val="FFFFFF"/>
                </a:solidFill>
              </a:rPr>
              <a:t>f(x) = x</a:t>
            </a:r>
            <a:r>
              <a:rPr lang="de-DE" baseline="30000">
                <a:solidFill>
                  <a:srgbClr val="FFFFFF"/>
                </a:solidFill>
              </a:rPr>
              <a:t>-1</a:t>
            </a:r>
          </a:p>
        </p:txBody>
      </p:sp>
    </p:spTree>
    <p:extLst>
      <p:ext uri="{BB962C8B-B14F-4D97-AF65-F5344CB8AC3E}">
        <p14:creationId xmlns:p14="http://schemas.microsoft.com/office/powerpoint/2010/main" val="11043509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37AA11-887F-B88C-BFFB-DF0EDB05A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6"/>
            <a:ext cx="9252154" cy="122398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de-DE" sz="3900"/>
              <a:t>Lokale Linearisierung mithilfe der Ableitung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D9412DBF-C3E5-E867-7ACB-0EFEF00BB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15" y="2364898"/>
            <a:ext cx="5451627" cy="35708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F42BE1-9871-DBBA-8DC9-34F5E2E0A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5729" y="2364898"/>
            <a:ext cx="4415293" cy="3702880"/>
          </a:xfrm>
        </p:spPr>
        <p:txBody>
          <a:bodyPr>
            <a:normAutofit/>
          </a:bodyPr>
          <a:lstStyle/>
          <a:p>
            <a:r>
              <a:rPr lang="de-DE" dirty="0"/>
              <a:t>Verfahren, um durch eine lineare Näherung einen Funktionswert zu erhalten, wenn man nur einen Punkt und die Steigung in dem Punkt kennt</a:t>
            </a:r>
          </a:p>
          <a:p>
            <a:r>
              <a:rPr lang="de-DE" dirty="0"/>
              <a:t>f(x) </a:t>
            </a:r>
            <a:r>
              <a:rPr lang="de-DE" b="0" i="0" u="none" strike="noStrike" dirty="0">
                <a:effectLst/>
                <a:latin typeface="IBM Plex Sans" panose="020F0502020204030204" pitchFamily="34" charset="0"/>
              </a:rPr>
              <a:t>≈ f</a:t>
            </a:r>
            <a:r>
              <a:rPr lang="de-DE" dirty="0"/>
              <a:t>´(x</a:t>
            </a:r>
            <a:r>
              <a:rPr lang="de-DE" baseline="-25000" dirty="0"/>
              <a:t>0</a:t>
            </a:r>
            <a:r>
              <a:rPr lang="de-DE" dirty="0"/>
              <a:t>)(x-x</a:t>
            </a:r>
            <a:r>
              <a:rPr lang="de-DE" baseline="-25000" dirty="0"/>
              <a:t>0</a:t>
            </a:r>
            <a:r>
              <a:rPr lang="de-DE" dirty="0"/>
              <a:t>) + f(x</a:t>
            </a:r>
            <a:r>
              <a:rPr lang="de-DE" baseline="-25000" dirty="0"/>
              <a:t>0</a:t>
            </a:r>
            <a:r>
              <a:rPr lang="de-DE" dirty="0"/>
              <a:t>) </a:t>
            </a:r>
          </a:p>
          <a:p>
            <a:r>
              <a:rPr lang="de-DE" dirty="0"/>
              <a:t>wird für weiter entfernte x-Werte </a:t>
            </a:r>
            <a:r>
              <a:rPr lang="de-DE"/>
              <a:t>schnell unbrauchbar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17114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3FF8DA-90BE-36F0-BF8D-7DD9E4D8A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Quellen (09.02.2023)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A7577CC-08DB-28E7-AD3A-BB6523B617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>
                <a:hlinkClick r:id="rId2"/>
              </a:rPr>
              <a:t>https://</a:t>
            </a:r>
            <a:r>
              <a:rPr lang="de-DE" err="1">
                <a:hlinkClick r:id="rId2"/>
              </a:rPr>
              <a:t>www.touchdown-mathe.de</a:t>
            </a:r>
            <a:r>
              <a:rPr lang="de-DE">
                <a:hlinkClick r:id="rId2"/>
              </a:rPr>
              <a:t>/</a:t>
            </a:r>
            <a:r>
              <a:rPr lang="de-DE" err="1">
                <a:hlinkClick r:id="rId2"/>
              </a:rPr>
              <a:t>titel</a:t>
            </a:r>
            <a:r>
              <a:rPr lang="de-DE">
                <a:hlinkClick r:id="rId2"/>
              </a:rPr>
              <a:t>/</a:t>
            </a:r>
            <a:r>
              <a:rPr lang="de-DE" err="1">
                <a:hlinkClick r:id="rId2"/>
              </a:rPr>
              <a:t>differenzialgleichung</a:t>
            </a:r>
            <a:r>
              <a:rPr lang="de-DE">
                <a:hlinkClick r:id="rId2"/>
              </a:rPr>
              <a:t>-</a:t>
            </a:r>
            <a:r>
              <a:rPr lang="de-DE" err="1">
                <a:hlinkClick r:id="rId2"/>
              </a:rPr>
              <a:t>fuer-beschraenktes</a:t>
            </a:r>
            <a:r>
              <a:rPr lang="de-DE">
                <a:hlinkClick r:id="rId2"/>
              </a:rPr>
              <a:t>-</a:t>
            </a:r>
            <a:r>
              <a:rPr lang="de-DE" err="1">
                <a:hlinkClick r:id="rId2"/>
              </a:rPr>
              <a:t>wachstum-loesen</a:t>
            </a:r>
            <a:r>
              <a:rPr lang="de-DE">
                <a:hlinkClick r:id="rId2"/>
              </a:rPr>
              <a:t>/</a:t>
            </a:r>
            <a:endParaRPr lang="de-DE"/>
          </a:p>
          <a:p>
            <a:r>
              <a:rPr lang="de-DE">
                <a:hlinkClick r:id="rId3"/>
              </a:rPr>
              <a:t>https://</a:t>
            </a:r>
            <a:r>
              <a:rPr lang="de-DE" err="1">
                <a:hlinkClick r:id="rId3"/>
              </a:rPr>
              <a:t>studyflix.de</a:t>
            </a:r>
            <a:r>
              <a:rPr lang="de-DE">
                <a:hlinkClick r:id="rId3"/>
              </a:rPr>
              <a:t>/</a:t>
            </a:r>
            <a:r>
              <a:rPr lang="de-DE" err="1">
                <a:hlinkClick r:id="rId3"/>
              </a:rPr>
              <a:t>mathematik</a:t>
            </a:r>
            <a:r>
              <a:rPr lang="de-DE">
                <a:hlinkClick r:id="rId3"/>
              </a:rPr>
              <a:t>/</a:t>
            </a:r>
            <a:r>
              <a:rPr lang="de-DE" err="1">
                <a:hlinkClick r:id="rId3"/>
              </a:rPr>
              <a:t>logistisches-wachstum</a:t>
            </a:r>
            <a:r>
              <a:rPr lang="de-DE">
                <a:hlinkClick r:id="rId3"/>
              </a:rPr>
              <a:t>-2030</a:t>
            </a:r>
            <a:endParaRPr lang="de-DE"/>
          </a:p>
          <a:p>
            <a:r>
              <a:rPr lang="de-DE">
                <a:hlinkClick r:id="rId4"/>
              </a:rPr>
              <a:t>https://</a:t>
            </a:r>
            <a:r>
              <a:rPr lang="de-DE" err="1">
                <a:hlinkClick r:id="rId4"/>
              </a:rPr>
              <a:t>lx3.mint-kolleg.kit.edu</a:t>
            </a:r>
            <a:r>
              <a:rPr lang="de-DE">
                <a:hlinkClick r:id="rId4"/>
              </a:rPr>
              <a:t>/</a:t>
            </a:r>
            <a:r>
              <a:rPr lang="de-DE" err="1">
                <a:hlinkClick r:id="rId4"/>
              </a:rPr>
              <a:t>onlinekursmathe</a:t>
            </a:r>
            <a:r>
              <a:rPr lang="de-DE">
                <a:hlinkClick r:id="rId4"/>
              </a:rPr>
              <a:t>/html/1.6.4/</a:t>
            </a:r>
            <a:r>
              <a:rPr lang="de-DE" err="1">
                <a:hlinkClick r:id="rId4"/>
              </a:rPr>
              <a:t>xcontent3.html</a:t>
            </a:r>
            <a:endParaRPr lang="de-DE"/>
          </a:p>
          <a:p>
            <a:r>
              <a:rPr lang="de-DE"/>
              <a:t>Funktionen bei geogebra.org </a:t>
            </a:r>
          </a:p>
          <a:p>
            <a:r>
              <a:rPr lang="de-DE"/>
              <a:t>Lambacher Schweizer: Mathematik Qualifikationsphase: Analysis</a:t>
            </a:r>
          </a:p>
          <a:p>
            <a:endParaRPr lang="de-DE"/>
          </a:p>
          <a:p>
            <a:endParaRPr lang="de-DE"/>
          </a:p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93566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Breitbild</PresentationFormat>
  <Slides>11</Slides>
  <Notes>0</Notes>
  <HiddenSlides>0</HiddenSlide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2" baseType="lpstr">
      <vt:lpstr>Ion</vt:lpstr>
      <vt:lpstr>Q1.3 Vertiefung der Differenzial- und Integralrechnung</vt:lpstr>
      <vt:lpstr>Inhalt</vt:lpstr>
      <vt:lpstr>Wachstums- und Zerfallsprozesse</vt:lpstr>
      <vt:lpstr>Einfluss des Parameters S</vt:lpstr>
      <vt:lpstr>Einfluss des Parameters k</vt:lpstr>
      <vt:lpstr>Einfluss des Parameters c</vt:lpstr>
      <vt:lpstr>Einfluss des Parameters a</vt:lpstr>
      <vt:lpstr>Aufgabe: begrenztes Wachstum</vt:lpstr>
      <vt:lpstr>Die natürliche Logarithmusfunktion</vt:lpstr>
      <vt:lpstr>Lokale Linearisierung mithilfe der Ableitung</vt:lpstr>
      <vt:lpstr>Quellen (09.02.2023)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Q1.3 Vertiefung der Differenzial- und Integralrechnung</dc:title>
  <dc:creator>David Simon Lehr</dc:creator>
  <cp:lastModifiedBy>Pseudo1699</cp:lastModifiedBy>
  <cp:revision>3</cp:revision>
  <dcterms:created xsi:type="dcterms:W3CDTF">2023-01-23T14:06:28Z</dcterms:created>
  <dcterms:modified xsi:type="dcterms:W3CDTF">2023-03-08T10:46:15Z</dcterms:modified>
</cp:coreProperties>
</file>