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57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8973F1-D9F4-276F-22F7-B8262D4AA87B}" v="353" dt="2022-10-11T21:26:29.9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11.10.2022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sv-jetzendorf.com/sportangebot/fu&#223;ball" TargetMode="External"/><Relationship Id="rId2" Type="http://schemas.openxmlformats.org/officeDocument/2006/relationships/hyperlink" Target="https://www.rechnungswesen-verstehen.de/kaufmaennisches-rechnen/bernoulli-kette.ph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chminken-tanzen.com/Eulenspiegel-Selbstklebe-Schablone-Wuerf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B946D7-1CA4-446E-8795-007CACFDE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2416F2-BC84-4D7C-80C6-6296C10C3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95338" y="981075"/>
            <a:ext cx="10601325" cy="4552949"/>
          </a:xfrm>
          <a:prstGeom prst="rect">
            <a:avLst/>
          </a:prstGeom>
          <a:solidFill>
            <a:schemeClr val="bg1"/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37097" y="1428750"/>
            <a:ext cx="9117807" cy="2105026"/>
          </a:xfrm>
        </p:spPr>
        <p:txBody>
          <a:bodyPr>
            <a:normAutofit/>
          </a:bodyPr>
          <a:lstStyle/>
          <a:p>
            <a:r>
              <a:rPr lang="de-DE" err="1">
                <a:cs typeface="Calibri Light"/>
              </a:rPr>
              <a:t>Bionomialverteilung</a:t>
            </a:r>
            <a:endParaRPr lang="de-DE" err="1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37097" y="3960557"/>
            <a:ext cx="9117807" cy="109721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Char char="•"/>
            </a:pPr>
            <a:r>
              <a:rPr lang="de-DE" dirty="0">
                <a:cs typeface="Calibri" panose="020F0502020204030204"/>
              </a:rPr>
              <a:t>Anwendung</a:t>
            </a:r>
          </a:p>
          <a:p>
            <a:pPr marL="342900" indent="-342900">
              <a:buChar char="•"/>
            </a:pPr>
            <a:r>
              <a:rPr lang="de-DE" dirty="0">
                <a:cs typeface="Calibri" panose="020F0502020204030204"/>
              </a:rPr>
              <a:t>3M – Aufgaben</a:t>
            </a:r>
          </a:p>
          <a:p>
            <a:pPr marL="342900" indent="-342900">
              <a:buChar char="•"/>
            </a:pPr>
            <a:r>
              <a:rPr lang="de-DE" dirty="0">
                <a:cs typeface="Calibri" panose="020F0502020204030204"/>
              </a:rPr>
              <a:t>Problemlösen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30623A-AB89-4E04-AC9A-2BAFBF85A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52800" y="3771366"/>
            <a:ext cx="5486400" cy="0"/>
          </a:xfrm>
          <a:prstGeom prst="line">
            <a:avLst/>
          </a:prstGeom>
          <a:ln w="222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49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FD45C37-A152-DAFD-5B1F-78C5BAD35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Die Formel von Bernoulli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nhaltsplatzhalter 18">
            <a:extLst>
              <a:ext uri="{FF2B5EF4-FFF2-40B4-BE49-F238E27FC236}">
                <a16:creationId xmlns:a16="http://schemas.microsoft.com/office/drawing/2014/main" id="{E8C06B90-4275-34D0-9D61-50E9BD1FB3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40" y="2607289"/>
            <a:ext cx="11496821" cy="380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113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chemeClr val="bg1"/>
                </a:solidFill>
                <a:cs typeface="Calibri Light"/>
              </a:rPr>
              <a:t>Anwendung der Binomialverteilung</a:t>
            </a:r>
            <a:endParaRPr lang="de-DE">
              <a:solidFill>
                <a:schemeClr val="bg1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8566D24-6FBB-D188-E9AE-AEBC7390A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276857"/>
            <a:ext cx="5015484" cy="39001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de-DE" sz="2200" dirty="0">
                <a:cs typeface="Calibri" panose="020F0502020204030204"/>
              </a:rPr>
              <a:t>Aus vorherigen Umfragen weiß man, dass 35 % gerne Fußball schauen. Nun befragt man 80 Personen.</a:t>
            </a:r>
            <a:endParaRPr lang="de-DE" sz="2200" dirty="0"/>
          </a:p>
          <a:p>
            <a:pPr marL="0" indent="0">
              <a:buNone/>
            </a:pPr>
            <a:r>
              <a:rPr lang="de-DE" sz="2200" dirty="0">
                <a:cs typeface="Calibri" panose="020F0502020204030204"/>
              </a:rPr>
              <a:t>Wie hoch ist die Wahrscheinlichkeit, dass 25 Personen sagen, dass sie gerne Fußball schauen?</a:t>
            </a:r>
          </a:p>
          <a:p>
            <a:pPr marL="0" indent="0">
              <a:buNone/>
            </a:pPr>
            <a:r>
              <a:rPr lang="de-DE" sz="2200" dirty="0">
                <a:cs typeface="Calibri" panose="020F0502020204030204"/>
              </a:rPr>
              <a:t>Wie hoch ist die Wahrscheinlichkeit, dass 50 Personen sagen, dass sie nicht gerne Fußball schauen?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D86025A-006E-1D0B-2F10-44E50ED001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6" r="2" b="1695"/>
          <a:stretch/>
        </p:blipFill>
        <p:spPr>
          <a:xfrm>
            <a:off x="6335270" y="2276857"/>
            <a:ext cx="5015484" cy="390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0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Weitere Anwendungsaufgaben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6861177-4F20-94E2-C1AC-3A68A5BC33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2173111"/>
            <a:ext cx="5257800" cy="2328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de-DE" dirty="0"/>
              <a:t>Ein Würfel wird zehn Mal geworfen.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de-DE" dirty="0"/>
              <a:t>Wie wahrscheinlich ist es, dass höchstens drei Mal eine Eins gewürfelt wird?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69824E-6500-502C-2A6B-1A701F167EBF}"/>
              </a:ext>
            </a:extLst>
          </p:cNvPr>
          <p:cNvSpPr txBox="1"/>
          <p:nvPr/>
        </p:nvSpPr>
        <p:spPr>
          <a:xfrm>
            <a:off x="838200" y="4539634"/>
            <a:ext cx="5015484" cy="512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FF607F4-66E5-5AA6-49D7-3725E0A23308}"/>
              </a:ext>
            </a:extLst>
          </p:cNvPr>
          <p:cNvSpPr txBox="1"/>
          <p:nvPr/>
        </p:nvSpPr>
        <p:spPr>
          <a:xfrm>
            <a:off x="718565" y="4528558"/>
            <a:ext cx="5497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—&gt; kumulierte Wahrscheinlichkeit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8B30DB18-FEB7-3E68-5CB2-87D72CD1E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010" y="2276856"/>
            <a:ext cx="3688644" cy="368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3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3M – Aufgaben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6861177-4F20-94E2-C1AC-3A68A5BC33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2173111"/>
            <a:ext cx="10515600" cy="36124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erkennt man daran, dass drei Mal das Wort </a:t>
            </a:r>
            <a:r>
              <a:rPr lang="de-DE" i="1" dirty="0"/>
              <a:t>mindestens</a:t>
            </a:r>
            <a:r>
              <a:rPr lang="de-DE" dirty="0"/>
              <a:t> vorkommt</a:t>
            </a:r>
          </a:p>
          <a:p>
            <a:r>
              <a:rPr lang="de-DE" dirty="0"/>
              <a:t>Aufgaben werden immer auf die gleiche Weise gelöst</a:t>
            </a:r>
          </a:p>
          <a:p>
            <a:r>
              <a:rPr lang="de-DE" dirty="0"/>
              <a:t>zwei verschiedene Wahrscheinlichkeiten</a:t>
            </a:r>
          </a:p>
          <a:p>
            <a:pPr marL="0" indent="0">
              <a:buNone/>
            </a:pPr>
            <a:r>
              <a:rPr lang="de-DE" dirty="0">
                <a:cs typeface="Calibri" panose="020F0502020204030204"/>
              </a:rPr>
              <a:t>   --&gt; Trefferwahrscheinlichkeit</a:t>
            </a:r>
            <a:br>
              <a:rPr lang="de-DE" dirty="0">
                <a:cs typeface="Calibri" panose="020F0502020204030204"/>
              </a:rPr>
            </a:br>
            <a:r>
              <a:rPr lang="de-DE" dirty="0">
                <a:cs typeface="Calibri" panose="020F0502020204030204"/>
              </a:rPr>
              <a:t>   --&gt; Wahrscheinlichkeit für mindestens einen Treffer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69824E-6500-502C-2A6B-1A701F167EBF}"/>
              </a:ext>
            </a:extLst>
          </p:cNvPr>
          <p:cNvSpPr txBox="1"/>
          <p:nvPr/>
        </p:nvSpPr>
        <p:spPr>
          <a:xfrm>
            <a:off x="838200" y="4539634"/>
            <a:ext cx="5015484" cy="512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59624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Beispielaufgabe für 3M – Aufgaben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6861177-4F20-94E2-C1AC-3A68A5BC33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3164755"/>
            <a:ext cx="5823285" cy="26729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de-DE" dirty="0">
                <a:cs typeface="Calibri" panose="020F0502020204030204"/>
              </a:rPr>
              <a:t>Wie oft muss ich bei einem Würfel mit den Seiten eins bis sechs mindestens Würfeln, um mindestens mit einer Wahrscheinlichkeit von 90 % mindestens eine sechs zu würfeln.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69824E-6500-502C-2A6B-1A701F167EBF}"/>
              </a:ext>
            </a:extLst>
          </p:cNvPr>
          <p:cNvSpPr txBox="1"/>
          <p:nvPr/>
        </p:nvSpPr>
        <p:spPr>
          <a:xfrm>
            <a:off x="838200" y="4539634"/>
            <a:ext cx="5015484" cy="512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B308873-E780-73E3-2E94-A1E403B0E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010" y="2276856"/>
            <a:ext cx="3688644" cy="368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322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Übungsaufgabe: 3M – Aufgaben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6861177-4F20-94E2-C1AC-3A68A5BC33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973805" y="2353585"/>
            <a:ext cx="6244390" cy="260981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de-DE" dirty="0">
                <a:cs typeface="Calibri" panose="020F0502020204030204"/>
              </a:rPr>
              <a:t>___ % aller Personen haben Englisch-LK. Wie viele Personen muss ich mindestens befragen, um mit einer Wahrscheinlichkeit von mindestens 50 % mindestens eine Person mit Englisch-LK anzusprechen?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69824E-6500-502C-2A6B-1A701F167EBF}"/>
              </a:ext>
            </a:extLst>
          </p:cNvPr>
          <p:cNvSpPr txBox="1"/>
          <p:nvPr/>
        </p:nvSpPr>
        <p:spPr>
          <a:xfrm>
            <a:off x="838200" y="4539634"/>
            <a:ext cx="5015484" cy="512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9356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A514FAF-0DB5-93EA-9252-E4F2A96E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Problemlösen mit der Binomialverteilung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56861177-4F20-94E2-C1AC-3A68A5BC33B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2173111"/>
            <a:ext cx="10515600" cy="36124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>
                <a:cs typeface="Calibri" panose="020F0502020204030204"/>
              </a:rPr>
              <a:t>Gesucht kann sein:</a:t>
            </a:r>
          </a:p>
          <a:p>
            <a:pPr marL="514350" indent="-514350">
              <a:buAutoNum type="arabicPeriod"/>
            </a:pPr>
            <a:r>
              <a:rPr lang="de-DE" dirty="0">
                <a:cs typeface="Calibri" panose="020F0502020204030204"/>
              </a:rPr>
              <a:t>P(X</a:t>
            </a:r>
            <a:r>
              <a:rPr lang="de-DE" dirty="0">
                <a:ea typeface="+mn-lt"/>
                <a:cs typeface="+mn-lt"/>
              </a:rPr>
              <a:t> ≤ k)</a:t>
            </a:r>
          </a:p>
          <a:p>
            <a:pPr marL="514350" indent="-514350">
              <a:buAutoNum type="arabicPeriod"/>
            </a:pPr>
            <a:r>
              <a:rPr lang="de-DE" dirty="0">
                <a:cs typeface="Calibri" panose="020F0502020204030204"/>
              </a:rPr>
              <a:t>n</a:t>
            </a:r>
          </a:p>
          <a:p>
            <a:pPr marL="514350" indent="-514350">
              <a:buAutoNum type="arabicPeriod"/>
            </a:pPr>
            <a:r>
              <a:rPr lang="de-DE" dirty="0">
                <a:cs typeface="Calibri" panose="020F0502020204030204"/>
              </a:rPr>
              <a:t>p</a:t>
            </a:r>
          </a:p>
          <a:p>
            <a:pPr marL="514350" indent="-514350">
              <a:buAutoNum type="arabicPeriod"/>
            </a:pPr>
            <a:r>
              <a:rPr lang="de-DE" dirty="0">
                <a:cs typeface="Calibri" panose="020F0502020204030204"/>
              </a:rPr>
              <a:t>k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69824E-6500-502C-2A6B-1A701F167EBF}"/>
              </a:ext>
            </a:extLst>
          </p:cNvPr>
          <p:cNvSpPr txBox="1"/>
          <p:nvPr/>
        </p:nvSpPr>
        <p:spPr>
          <a:xfrm>
            <a:off x="838200" y="4539634"/>
            <a:ext cx="5015484" cy="512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20915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914D90-372E-A76A-D0FF-57AEB91CD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Quellen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F610FA-1A3C-E2BE-F078-5300BA6AD6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hlinkClick r:id="rId2"/>
              </a:rPr>
              <a:t>https://</a:t>
            </a:r>
            <a:r>
              <a:rPr lang="de-DE" dirty="0" err="1">
                <a:hlinkClick r:id="rId2"/>
              </a:rPr>
              <a:t>www.rechnungswesen</a:t>
            </a:r>
            <a:r>
              <a:rPr lang="de-DE" dirty="0">
                <a:hlinkClick r:id="rId2"/>
              </a:rPr>
              <a:t>-verstehen.de/</a:t>
            </a:r>
            <a:r>
              <a:rPr lang="de-DE" dirty="0" err="1">
                <a:hlinkClick r:id="rId2"/>
              </a:rPr>
              <a:t>kaufmaennisches-rechnen</a:t>
            </a:r>
            <a:r>
              <a:rPr lang="de-DE" dirty="0">
                <a:hlinkClick r:id="rId2"/>
              </a:rPr>
              <a:t>/</a:t>
            </a:r>
            <a:r>
              <a:rPr lang="de-DE" dirty="0" err="1">
                <a:hlinkClick r:id="rId2"/>
              </a:rPr>
              <a:t>bernoulli-kette.php</a:t>
            </a:r>
            <a:endParaRPr lang="de-DE" dirty="0"/>
          </a:p>
          <a:p>
            <a:r>
              <a:rPr lang="de-DE" dirty="0">
                <a:hlinkClick r:id="rId3"/>
              </a:rPr>
              <a:t>https://</a:t>
            </a:r>
            <a:r>
              <a:rPr lang="de-DE" dirty="0" err="1">
                <a:hlinkClick r:id="rId3"/>
              </a:rPr>
              <a:t>www.tsv-jetzendorf.com</a:t>
            </a:r>
            <a:r>
              <a:rPr lang="de-DE" dirty="0">
                <a:hlinkClick r:id="rId3"/>
              </a:rPr>
              <a:t>/</a:t>
            </a:r>
            <a:r>
              <a:rPr lang="de-DE" dirty="0" err="1">
                <a:hlinkClick r:id="rId3"/>
              </a:rPr>
              <a:t>sportangebot</a:t>
            </a:r>
            <a:r>
              <a:rPr lang="de-DE" dirty="0">
                <a:hlinkClick r:id="rId3"/>
              </a:rPr>
              <a:t>/</a:t>
            </a:r>
            <a:r>
              <a:rPr lang="de-DE" dirty="0" err="1">
                <a:hlinkClick r:id="rId3"/>
              </a:rPr>
              <a:t>fußball</a:t>
            </a:r>
            <a:endParaRPr lang="de-DE" dirty="0"/>
          </a:p>
          <a:p>
            <a:r>
              <a:rPr lang="de-DE" dirty="0">
                <a:hlinkClick r:id="rId4"/>
              </a:rPr>
              <a:t>https://schminken-tanzen.com/Eulenspiegel-Selbstklebe-</a:t>
            </a:r>
            <a:r>
              <a:rPr lang="de-DE" dirty="0" err="1">
                <a:hlinkClick r:id="rId4"/>
              </a:rPr>
              <a:t>Schablone-Wuerfel</a:t>
            </a:r>
            <a:r>
              <a:rPr lang="de-DE" dirty="0"/>
              <a:t>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3173371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Microsoft Office PowerPoint</Application>
  <PresentationFormat>Breitbild</PresentationFormat>
  <Paragraphs>32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Larissa</vt:lpstr>
      <vt:lpstr>Bionomialverteilung</vt:lpstr>
      <vt:lpstr>Die Formel von Bernoulli</vt:lpstr>
      <vt:lpstr>Anwendung der Binomialverteilung</vt:lpstr>
      <vt:lpstr>Weitere Anwendungsaufgaben</vt:lpstr>
      <vt:lpstr>3M – Aufgaben</vt:lpstr>
      <vt:lpstr>Beispielaufgabe für 3M – Aufgaben</vt:lpstr>
      <vt:lpstr>Übungsaufgabe: 3M – Aufgaben</vt:lpstr>
      <vt:lpstr>Problemlösen mit der Binomialverteilung</vt:lpstr>
      <vt:lpstr>Quellen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David Lehr</dc:creator>
  <cp:lastModifiedBy>David Lehr</cp:lastModifiedBy>
  <cp:revision>221</cp:revision>
  <dcterms:created xsi:type="dcterms:W3CDTF">2022-06-16T14:36:41Z</dcterms:created>
  <dcterms:modified xsi:type="dcterms:W3CDTF">2022-10-11T21:27:16Z</dcterms:modified>
</cp:coreProperties>
</file>