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4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78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0516E02-9224-4B49-919E-3EA277D705A7}" type="doc">
      <dgm:prSet loTypeId="urn:microsoft.com/office/officeart/2005/8/layout/vList2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09352DF-7D45-4C7B-850B-FAAC92AE811F}">
      <dgm:prSet/>
      <dgm:spPr>
        <a:gradFill rotWithShape="0">
          <a:gsLst>
            <a:gs pos="0">
              <a:srgbClr val="FF0000"/>
            </a:gs>
            <a:gs pos="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2000">
              <a:srgbClr val="FF0000"/>
            </a:gs>
          </a:gsLst>
        </a:gradFill>
      </dgm:spPr>
      <dgm:t>
        <a:bodyPr/>
        <a:lstStyle/>
        <a:p>
          <a:r>
            <a:rPr lang="en-US" dirty="0"/>
            <a:t>n= </a:t>
          </a:r>
          <a:r>
            <a:rPr lang="en-US" dirty="0" err="1"/>
            <a:t>Anzahl</a:t>
          </a:r>
          <a:r>
            <a:rPr lang="en-US" dirty="0"/>
            <a:t> der </a:t>
          </a:r>
          <a:r>
            <a:rPr lang="en-US" dirty="0" err="1"/>
            <a:t>Durchgänge</a:t>
          </a:r>
          <a:r>
            <a:rPr lang="en-US" dirty="0"/>
            <a:t> </a:t>
          </a:r>
        </a:p>
      </dgm:t>
    </dgm:pt>
    <dgm:pt modelId="{7FAB93FE-8511-499B-B45D-4896D88F450D}" type="parTrans" cxnId="{00359260-06C4-4EB9-8511-2A4D2FF240CA}">
      <dgm:prSet/>
      <dgm:spPr/>
      <dgm:t>
        <a:bodyPr/>
        <a:lstStyle/>
        <a:p>
          <a:endParaRPr lang="en-US"/>
        </a:p>
      </dgm:t>
    </dgm:pt>
    <dgm:pt modelId="{53785808-AC90-4680-9EC4-C667470F3EA7}" type="sibTrans" cxnId="{00359260-06C4-4EB9-8511-2A4D2FF240CA}">
      <dgm:prSet/>
      <dgm:spPr/>
      <dgm:t>
        <a:bodyPr/>
        <a:lstStyle/>
        <a:p>
          <a:endParaRPr lang="en-US"/>
        </a:p>
      </dgm:t>
    </dgm:pt>
    <dgm:pt modelId="{C3516DE4-B395-41E3-BDC9-D08D37A1318D}">
      <dgm:prSet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0">
              <a:srgbClr val="00B050"/>
            </a:gs>
          </a:gsLst>
        </a:gradFill>
      </dgm:spPr>
      <dgm:t>
        <a:bodyPr/>
        <a:lstStyle/>
        <a:p>
          <a:r>
            <a:rPr lang="en-US"/>
            <a:t>k= gewünschte Trefferanzahl </a:t>
          </a:r>
        </a:p>
      </dgm:t>
    </dgm:pt>
    <dgm:pt modelId="{366C188D-46E9-415A-9313-3A832A34D4BF}" type="parTrans" cxnId="{A24B3013-0A45-4F26-B0BF-3A853B0C23A5}">
      <dgm:prSet/>
      <dgm:spPr/>
      <dgm:t>
        <a:bodyPr/>
        <a:lstStyle/>
        <a:p>
          <a:endParaRPr lang="en-US"/>
        </a:p>
      </dgm:t>
    </dgm:pt>
    <dgm:pt modelId="{A5F589EF-D648-4335-A0F6-F8F08B98219C}" type="sibTrans" cxnId="{A24B3013-0A45-4F26-B0BF-3A853B0C23A5}">
      <dgm:prSet/>
      <dgm:spPr/>
      <dgm:t>
        <a:bodyPr/>
        <a:lstStyle/>
        <a:p>
          <a:endParaRPr lang="en-US"/>
        </a:p>
      </dgm:t>
    </dgm:pt>
    <dgm:pt modelId="{91183296-9760-4B93-8F91-B87391B56C49}">
      <dgm:prSet/>
      <dgm:spPr>
        <a:gradFill rotWithShape="0">
          <a:gsLst>
            <a:gs pos="100000">
              <a:schemeClr val="accent5">
                <a:lumMod val="50000"/>
              </a:schemeClr>
            </a:gs>
            <a:gs pos="100000">
              <a:schemeClr val="accent5">
                <a:lumMod val="5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</a:gradFill>
      </dgm:spPr>
      <dgm:t>
        <a:bodyPr/>
        <a:lstStyle/>
        <a:p>
          <a:r>
            <a:rPr lang="en-US" dirty="0"/>
            <a:t>p=</a:t>
          </a:r>
          <a:r>
            <a:rPr lang="en-US" dirty="0" err="1"/>
            <a:t>Trefferwahrscheinlichkeit</a:t>
          </a:r>
          <a:r>
            <a:rPr lang="en-US" dirty="0"/>
            <a:t> </a:t>
          </a:r>
          <a:r>
            <a:rPr lang="en-US" dirty="0" err="1"/>
            <a:t>eines</a:t>
          </a:r>
          <a:r>
            <a:rPr lang="en-US" dirty="0"/>
            <a:t> </a:t>
          </a:r>
          <a:r>
            <a:rPr lang="en-US" dirty="0" err="1"/>
            <a:t>Versuchs</a:t>
          </a:r>
          <a:r>
            <a:rPr lang="en-US" dirty="0"/>
            <a:t> </a:t>
          </a:r>
        </a:p>
      </dgm:t>
    </dgm:pt>
    <dgm:pt modelId="{1B36A527-B070-4BEA-A23D-6B38A68DE4F4}" type="parTrans" cxnId="{AA7F8586-AA68-452B-B538-0BD4FBFDB358}">
      <dgm:prSet/>
      <dgm:spPr/>
      <dgm:t>
        <a:bodyPr/>
        <a:lstStyle/>
        <a:p>
          <a:endParaRPr lang="en-US"/>
        </a:p>
      </dgm:t>
    </dgm:pt>
    <dgm:pt modelId="{08125F43-42E3-403E-AD12-B6E7FDF15E7F}" type="sibTrans" cxnId="{AA7F8586-AA68-452B-B538-0BD4FBFDB358}">
      <dgm:prSet/>
      <dgm:spPr/>
      <dgm:t>
        <a:bodyPr/>
        <a:lstStyle/>
        <a:p>
          <a:endParaRPr lang="en-US"/>
        </a:p>
      </dgm:t>
    </dgm:pt>
    <dgm:pt modelId="{CFC99396-7358-44DD-841B-B1EA8645A163}">
      <dgm:prSet/>
      <dgm:spPr>
        <a:gradFill rotWithShape="0">
          <a:gsLst>
            <a:gs pos="100000">
              <a:srgbClr val="FFC000"/>
            </a:gs>
            <a:gs pos="10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</a:gradFill>
      </dgm:spPr>
      <dgm:t>
        <a:bodyPr/>
        <a:lstStyle/>
        <a:p>
          <a:r>
            <a:rPr lang="en-US" dirty="0"/>
            <a:t>q= </a:t>
          </a:r>
          <a:r>
            <a:rPr lang="en-US" dirty="0" err="1"/>
            <a:t>Gegentrefferwahrscheinlichkeit</a:t>
          </a:r>
          <a:r>
            <a:rPr lang="en-US" dirty="0"/>
            <a:t> 1-q</a:t>
          </a:r>
        </a:p>
      </dgm:t>
    </dgm:pt>
    <dgm:pt modelId="{F419B3C0-27F7-45B1-B3F0-83A1EFF04EC2}" type="parTrans" cxnId="{497D10DC-935A-4885-B63F-33EAE75C060C}">
      <dgm:prSet/>
      <dgm:spPr/>
      <dgm:t>
        <a:bodyPr/>
        <a:lstStyle/>
        <a:p>
          <a:endParaRPr lang="en-US"/>
        </a:p>
      </dgm:t>
    </dgm:pt>
    <dgm:pt modelId="{A57A065A-A000-4083-B104-1FE7606348EE}" type="sibTrans" cxnId="{497D10DC-935A-4885-B63F-33EAE75C060C}">
      <dgm:prSet/>
      <dgm:spPr/>
      <dgm:t>
        <a:bodyPr/>
        <a:lstStyle/>
        <a:p>
          <a:endParaRPr lang="en-US"/>
        </a:p>
      </dgm:t>
    </dgm:pt>
    <dgm:pt modelId="{66937CF4-1595-4A4B-A258-3F6C692C793D}" type="pres">
      <dgm:prSet presAssocID="{60516E02-9224-4B49-919E-3EA277D705A7}" presName="linear" presStyleCnt="0">
        <dgm:presLayoutVars>
          <dgm:animLvl val="lvl"/>
          <dgm:resizeHandles val="exact"/>
        </dgm:presLayoutVars>
      </dgm:prSet>
      <dgm:spPr/>
    </dgm:pt>
    <dgm:pt modelId="{A956FB9E-7905-ED4F-BC6C-D20904590241}" type="pres">
      <dgm:prSet presAssocID="{409352DF-7D45-4C7B-850B-FAAC92AE811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21D71FB-4B20-1D44-AD47-2D120528652D}" type="pres">
      <dgm:prSet presAssocID="{53785808-AC90-4680-9EC4-C667470F3EA7}" presName="spacer" presStyleCnt="0"/>
      <dgm:spPr/>
    </dgm:pt>
    <dgm:pt modelId="{B2D6B842-5DCC-CF46-848A-34718BD77299}" type="pres">
      <dgm:prSet presAssocID="{C3516DE4-B395-41E3-BDC9-D08D37A1318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A478877-82C4-3341-BA07-1E01C40F1286}" type="pres">
      <dgm:prSet presAssocID="{A5F589EF-D648-4335-A0F6-F8F08B98219C}" presName="spacer" presStyleCnt="0"/>
      <dgm:spPr/>
    </dgm:pt>
    <dgm:pt modelId="{EFAC4162-6ED3-E84A-AC44-626F2B846D35}" type="pres">
      <dgm:prSet presAssocID="{91183296-9760-4B93-8F91-B87391B56C4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4F7ED9F1-154D-2946-98DC-14E564DF3DBE}" type="pres">
      <dgm:prSet presAssocID="{08125F43-42E3-403E-AD12-B6E7FDF15E7F}" presName="spacer" presStyleCnt="0"/>
      <dgm:spPr/>
    </dgm:pt>
    <dgm:pt modelId="{3EFE73A8-D0DF-3C4A-9984-CC5041E51255}" type="pres">
      <dgm:prSet presAssocID="{CFC99396-7358-44DD-841B-B1EA8645A16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A24B3013-0A45-4F26-B0BF-3A853B0C23A5}" srcId="{60516E02-9224-4B49-919E-3EA277D705A7}" destId="{C3516DE4-B395-41E3-BDC9-D08D37A1318D}" srcOrd="1" destOrd="0" parTransId="{366C188D-46E9-415A-9313-3A832A34D4BF}" sibTransId="{A5F589EF-D648-4335-A0F6-F8F08B98219C}"/>
    <dgm:cxn modelId="{6A66E823-82BD-9340-BB99-CB2E9467F2D2}" type="presOf" srcId="{C3516DE4-B395-41E3-BDC9-D08D37A1318D}" destId="{B2D6B842-5DCC-CF46-848A-34718BD77299}" srcOrd="0" destOrd="0" presId="urn:microsoft.com/office/officeart/2005/8/layout/vList2"/>
    <dgm:cxn modelId="{00359260-06C4-4EB9-8511-2A4D2FF240CA}" srcId="{60516E02-9224-4B49-919E-3EA277D705A7}" destId="{409352DF-7D45-4C7B-850B-FAAC92AE811F}" srcOrd="0" destOrd="0" parTransId="{7FAB93FE-8511-499B-B45D-4896D88F450D}" sibTransId="{53785808-AC90-4680-9EC4-C667470F3EA7}"/>
    <dgm:cxn modelId="{AA7F8586-AA68-452B-B538-0BD4FBFDB358}" srcId="{60516E02-9224-4B49-919E-3EA277D705A7}" destId="{91183296-9760-4B93-8F91-B87391B56C49}" srcOrd="2" destOrd="0" parTransId="{1B36A527-B070-4BEA-A23D-6B38A68DE4F4}" sibTransId="{08125F43-42E3-403E-AD12-B6E7FDF15E7F}"/>
    <dgm:cxn modelId="{19F44BAA-C47D-7E40-B77A-62E56363B564}" type="presOf" srcId="{409352DF-7D45-4C7B-850B-FAAC92AE811F}" destId="{A956FB9E-7905-ED4F-BC6C-D20904590241}" srcOrd="0" destOrd="0" presId="urn:microsoft.com/office/officeart/2005/8/layout/vList2"/>
    <dgm:cxn modelId="{461EA8B9-45E7-5B4F-97ED-FEB2527FAD3D}" type="presOf" srcId="{CFC99396-7358-44DD-841B-B1EA8645A163}" destId="{3EFE73A8-D0DF-3C4A-9984-CC5041E51255}" srcOrd="0" destOrd="0" presId="urn:microsoft.com/office/officeart/2005/8/layout/vList2"/>
    <dgm:cxn modelId="{497D10DC-935A-4885-B63F-33EAE75C060C}" srcId="{60516E02-9224-4B49-919E-3EA277D705A7}" destId="{CFC99396-7358-44DD-841B-B1EA8645A163}" srcOrd="3" destOrd="0" parTransId="{F419B3C0-27F7-45B1-B3F0-83A1EFF04EC2}" sibTransId="{A57A065A-A000-4083-B104-1FE7606348EE}"/>
    <dgm:cxn modelId="{4281BEE4-5CEC-754B-BE05-7B702064A5B9}" type="presOf" srcId="{60516E02-9224-4B49-919E-3EA277D705A7}" destId="{66937CF4-1595-4A4B-A258-3F6C692C793D}" srcOrd="0" destOrd="0" presId="urn:microsoft.com/office/officeart/2005/8/layout/vList2"/>
    <dgm:cxn modelId="{284912F5-DA5E-B540-8B51-42896672D48F}" type="presOf" srcId="{91183296-9760-4B93-8F91-B87391B56C49}" destId="{EFAC4162-6ED3-E84A-AC44-626F2B846D35}" srcOrd="0" destOrd="0" presId="urn:microsoft.com/office/officeart/2005/8/layout/vList2"/>
    <dgm:cxn modelId="{5F458FC3-8C50-C04E-9EDC-1B7B1D577826}" type="presParOf" srcId="{66937CF4-1595-4A4B-A258-3F6C692C793D}" destId="{A956FB9E-7905-ED4F-BC6C-D20904590241}" srcOrd="0" destOrd="0" presId="urn:microsoft.com/office/officeart/2005/8/layout/vList2"/>
    <dgm:cxn modelId="{2697F76D-E5BD-9B49-B471-CA9FA3C02C72}" type="presParOf" srcId="{66937CF4-1595-4A4B-A258-3F6C692C793D}" destId="{021D71FB-4B20-1D44-AD47-2D120528652D}" srcOrd="1" destOrd="0" presId="urn:microsoft.com/office/officeart/2005/8/layout/vList2"/>
    <dgm:cxn modelId="{82B833B4-873C-9241-B36E-63A11BF43DE7}" type="presParOf" srcId="{66937CF4-1595-4A4B-A258-3F6C692C793D}" destId="{B2D6B842-5DCC-CF46-848A-34718BD77299}" srcOrd="2" destOrd="0" presId="urn:microsoft.com/office/officeart/2005/8/layout/vList2"/>
    <dgm:cxn modelId="{6032EA85-9FBB-5B4D-93CD-09347C33B37F}" type="presParOf" srcId="{66937CF4-1595-4A4B-A258-3F6C692C793D}" destId="{AA478877-82C4-3341-BA07-1E01C40F1286}" srcOrd="3" destOrd="0" presId="urn:microsoft.com/office/officeart/2005/8/layout/vList2"/>
    <dgm:cxn modelId="{B1B7E070-6626-884D-8623-549A8FEE5FBA}" type="presParOf" srcId="{66937CF4-1595-4A4B-A258-3F6C692C793D}" destId="{EFAC4162-6ED3-E84A-AC44-626F2B846D35}" srcOrd="4" destOrd="0" presId="urn:microsoft.com/office/officeart/2005/8/layout/vList2"/>
    <dgm:cxn modelId="{F445E8CE-DCAB-C64B-AB79-CF9F0529EDC2}" type="presParOf" srcId="{66937CF4-1595-4A4B-A258-3F6C692C793D}" destId="{4F7ED9F1-154D-2946-98DC-14E564DF3DBE}" srcOrd="5" destOrd="0" presId="urn:microsoft.com/office/officeart/2005/8/layout/vList2"/>
    <dgm:cxn modelId="{3C868F27-6168-3A4B-A0BB-B5CA875BED39}" type="presParOf" srcId="{66937CF4-1595-4A4B-A258-3F6C692C793D}" destId="{3EFE73A8-D0DF-3C4A-9984-CC5041E5125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284238-9EA6-479A-BD19-50F3F16CEF56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5A10A44-5ABA-4F3E-9C0B-D79E45C3C6DE}">
      <dgm:prSet/>
      <dgm:spPr/>
      <dgm:t>
        <a:bodyPr/>
        <a:lstStyle/>
        <a:p>
          <a:r>
            <a:rPr lang="de-DE"/>
            <a:t>Die einzelnen Zufallsexperimente sind unabhängig voneinander</a:t>
          </a:r>
          <a:endParaRPr lang="en-US"/>
        </a:p>
      </dgm:t>
    </dgm:pt>
    <dgm:pt modelId="{A2E85A02-A3A3-4275-8AD7-575507DBF048}" type="parTrans" cxnId="{BE1ED80A-BE73-423B-B616-C09CB196A58C}">
      <dgm:prSet/>
      <dgm:spPr/>
      <dgm:t>
        <a:bodyPr/>
        <a:lstStyle/>
        <a:p>
          <a:endParaRPr lang="en-US"/>
        </a:p>
      </dgm:t>
    </dgm:pt>
    <dgm:pt modelId="{C935E8FC-6EAF-49E9-9FC3-67D6A4FF8697}" type="sibTrans" cxnId="{BE1ED80A-BE73-423B-B616-C09CB196A58C}">
      <dgm:prSet/>
      <dgm:spPr/>
      <dgm:t>
        <a:bodyPr/>
        <a:lstStyle/>
        <a:p>
          <a:endParaRPr lang="en-US"/>
        </a:p>
      </dgm:t>
    </dgm:pt>
    <dgm:pt modelId="{500362C3-2A9E-4EFA-B58F-26D7A8F453EA}">
      <dgm:prSet/>
      <dgm:spPr/>
      <dgm:t>
        <a:bodyPr/>
        <a:lstStyle/>
        <a:p>
          <a:r>
            <a:rPr lang="de-DE"/>
            <a:t>In den einzelnen Zufallsexperimenten gibt es nur zwei mögliche Ergebnisse: Erfolg und Misserfolg</a:t>
          </a:r>
          <a:endParaRPr lang="en-US"/>
        </a:p>
      </dgm:t>
    </dgm:pt>
    <dgm:pt modelId="{943A47AE-5367-4C34-91DB-9B66BAD4731C}" type="parTrans" cxnId="{57581DDC-7826-429D-A8AF-2F0FECF1CE1A}">
      <dgm:prSet/>
      <dgm:spPr/>
      <dgm:t>
        <a:bodyPr/>
        <a:lstStyle/>
        <a:p>
          <a:endParaRPr lang="en-US"/>
        </a:p>
      </dgm:t>
    </dgm:pt>
    <dgm:pt modelId="{0AEB7CB1-D744-4977-A327-30DED6C30827}" type="sibTrans" cxnId="{57581DDC-7826-429D-A8AF-2F0FECF1CE1A}">
      <dgm:prSet/>
      <dgm:spPr/>
      <dgm:t>
        <a:bodyPr/>
        <a:lstStyle/>
        <a:p>
          <a:endParaRPr lang="en-US"/>
        </a:p>
      </dgm:t>
    </dgm:pt>
    <dgm:pt modelId="{0DD366DA-5EE0-4935-A009-9A879CF3F45A}">
      <dgm:prSet/>
      <dgm:spPr/>
      <dgm:t>
        <a:bodyPr/>
        <a:lstStyle/>
        <a:p>
          <a:r>
            <a:rPr lang="de-DE"/>
            <a:t>Die Wahrscheinlichkeit für einen Erfolg ist in jedem einzelnen Zufallsexperiment gleich</a:t>
          </a:r>
          <a:endParaRPr lang="en-US"/>
        </a:p>
      </dgm:t>
    </dgm:pt>
    <dgm:pt modelId="{92EA4E03-9B51-46AD-96BF-2CEE15FD937A}" type="parTrans" cxnId="{0E1CDFDB-A76E-48E5-B8BD-D94437FC0A8A}">
      <dgm:prSet/>
      <dgm:spPr/>
      <dgm:t>
        <a:bodyPr/>
        <a:lstStyle/>
        <a:p>
          <a:endParaRPr lang="en-US"/>
        </a:p>
      </dgm:t>
    </dgm:pt>
    <dgm:pt modelId="{6ABF4A67-565E-41EE-9452-D1253FD64D4E}" type="sibTrans" cxnId="{0E1CDFDB-A76E-48E5-B8BD-D94437FC0A8A}">
      <dgm:prSet/>
      <dgm:spPr/>
      <dgm:t>
        <a:bodyPr/>
        <a:lstStyle/>
        <a:p>
          <a:endParaRPr lang="en-US"/>
        </a:p>
      </dgm:t>
    </dgm:pt>
    <dgm:pt modelId="{AD9B3A4A-8861-C645-A6FF-47AA5458BDFB}" type="pres">
      <dgm:prSet presAssocID="{8C284238-9EA6-479A-BD19-50F3F16CEF56}" presName="linear" presStyleCnt="0">
        <dgm:presLayoutVars>
          <dgm:animLvl val="lvl"/>
          <dgm:resizeHandles val="exact"/>
        </dgm:presLayoutVars>
      </dgm:prSet>
      <dgm:spPr/>
    </dgm:pt>
    <dgm:pt modelId="{CF3A44FC-24A1-8544-92F7-AD9CE02FA6A4}" type="pres">
      <dgm:prSet presAssocID="{B5A10A44-5ABA-4F3E-9C0B-D79E45C3C6D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9EFE54B-369A-784A-A94D-4449EEA71FE2}" type="pres">
      <dgm:prSet presAssocID="{C935E8FC-6EAF-49E9-9FC3-67D6A4FF8697}" presName="spacer" presStyleCnt="0"/>
      <dgm:spPr/>
    </dgm:pt>
    <dgm:pt modelId="{419C8F2D-F7AA-584B-AE22-A3DFF1041062}" type="pres">
      <dgm:prSet presAssocID="{500362C3-2A9E-4EFA-B58F-26D7A8F453E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B3BC3CD-93DA-D449-BE95-EBF94E1CA61F}" type="pres">
      <dgm:prSet presAssocID="{0AEB7CB1-D744-4977-A327-30DED6C30827}" presName="spacer" presStyleCnt="0"/>
      <dgm:spPr/>
    </dgm:pt>
    <dgm:pt modelId="{2A10F031-29A5-804D-B85E-442295EA029F}" type="pres">
      <dgm:prSet presAssocID="{0DD366DA-5EE0-4935-A009-9A879CF3F45A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E1ED80A-BE73-423B-B616-C09CB196A58C}" srcId="{8C284238-9EA6-479A-BD19-50F3F16CEF56}" destId="{B5A10A44-5ABA-4F3E-9C0B-D79E45C3C6DE}" srcOrd="0" destOrd="0" parTransId="{A2E85A02-A3A3-4275-8AD7-575507DBF048}" sibTransId="{C935E8FC-6EAF-49E9-9FC3-67D6A4FF8697}"/>
    <dgm:cxn modelId="{274B2327-2943-2942-A06B-9FDFE47E79CA}" type="presOf" srcId="{8C284238-9EA6-479A-BD19-50F3F16CEF56}" destId="{AD9B3A4A-8861-C645-A6FF-47AA5458BDFB}" srcOrd="0" destOrd="0" presId="urn:microsoft.com/office/officeart/2005/8/layout/vList2"/>
    <dgm:cxn modelId="{2ABAF981-B9C6-4848-9319-DB7F8A38B7EC}" type="presOf" srcId="{B5A10A44-5ABA-4F3E-9C0B-D79E45C3C6DE}" destId="{CF3A44FC-24A1-8544-92F7-AD9CE02FA6A4}" srcOrd="0" destOrd="0" presId="urn:microsoft.com/office/officeart/2005/8/layout/vList2"/>
    <dgm:cxn modelId="{0E1CDFDB-A76E-48E5-B8BD-D94437FC0A8A}" srcId="{8C284238-9EA6-479A-BD19-50F3F16CEF56}" destId="{0DD366DA-5EE0-4935-A009-9A879CF3F45A}" srcOrd="2" destOrd="0" parTransId="{92EA4E03-9B51-46AD-96BF-2CEE15FD937A}" sibTransId="{6ABF4A67-565E-41EE-9452-D1253FD64D4E}"/>
    <dgm:cxn modelId="{57581DDC-7826-429D-A8AF-2F0FECF1CE1A}" srcId="{8C284238-9EA6-479A-BD19-50F3F16CEF56}" destId="{500362C3-2A9E-4EFA-B58F-26D7A8F453EA}" srcOrd="1" destOrd="0" parTransId="{943A47AE-5367-4C34-91DB-9B66BAD4731C}" sibTransId="{0AEB7CB1-D744-4977-A327-30DED6C30827}"/>
    <dgm:cxn modelId="{60B337FA-FE05-E24B-AE2D-8B7FFCED66B9}" type="presOf" srcId="{500362C3-2A9E-4EFA-B58F-26D7A8F453EA}" destId="{419C8F2D-F7AA-584B-AE22-A3DFF1041062}" srcOrd="0" destOrd="0" presId="urn:microsoft.com/office/officeart/2005/8/layout/vList2"/>
    <dgm:cxn modelId="{55B8A1FB-2A11-D64D-A297-BF7BCF8EE3D3}" type="presOf" srcId="{0DD366DA-5EE0-4935-A009-9A879CF3F45A}" destId="{2A10F031-29A5-804D-B85E-442295EA029F}" srcOrd="0" destOrd="0" presId="urn:microsoft.com/office/officeart/2005/8/layout/vList2"/>
    <dgm:cxn modelId="{34794408-BA52-6446-8BC8-1B63428B71F5}" type="presParOf" srcId="{AD9B3A4A-8861-C645-A6FF-47AA5458BDFB}" destId="{CF3A44FC-24A1-8544-92F7-AD9CE02FA6A4}" srcOrd="0" destOrd="0" presId="urn:microsoft.com/office/officeart/2005/8/layout/vList2"/>
    <dgm:cxn modelId="{D4FA3CD4-86CC-F84A-B2B5-E44D9E78007E}" type="presParOf" srcId="{AD9B3A4A-8861-C645-A6FF-47AA5458BDFB}" destId="{59EFE54B-369A-784A-A94D-4449EEA71FE2}" srcOrd="1" destOrd="0" presId="urn:microsoft.com/office/officeart/2005/8/layout/vList2"/>
    <dgm:cxn modelId="{D33C526C-2044-0642-873B-3F1F424C6A99}" type="presParOf" srcId="{AD9B3A4A-8861-C645-A6FF-47AA5458BDFB}" destId="{419C8F2D-F7AA-584B-AE22-A3DFF1041062}" srcOrd="2" destOrd="0" presId="urn:microsoft.com/office/officeart/2005/8/layout/vList2"/>
    <dgm:cxn modelId="{129FD0D9-B24F-A54A-A049-72CC0FB6599E}" type="presParOf" srcId="{AD9B3A4A-8861-C645-A6FF-47AA5458BDFB}" destId="{5B3BC3CD-93DA-D449-BE95-EBF94E1CA61F}" srcOrd="3" destOrd="0" presId="urn:microsoft.com/office/officeart/2005/8/layout/vList2"/>
    <dgm:cxn modelId="{4A2B2A60-173F-0D45-9428-756FE8BDF055}" type="presParOf" srcId="{AD9B3A4A-8861-C645-A6FF-47AA5458BDFB}" destId="{2A10F031-29A5-804D-B85E-442295EA029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56FB9E-7905-ED4F-BC6C-D20904590241}">
      <dsp:nvSpPr>
        <dsp:cNvPr id="0" name=""/>
        <dsp:cNvSpPr/>
      </dsp:nvSpPr>
      <dsp:spPr>
        <a:xfrm>
          <a:off x="0" y="42270"/>
          <a:ext cx="4353116" cy="873953"/>
        </a:xfrm>
        <a:prstGeom prst="roundRect">
          <a:avLst/>
        </a:prstGeom>
        <a:gradFill rotWithShape="0">
          <a:gsLst>
            <a:gs pos="0">
              <a:srgbClr val="FF0000"/>
            </a:gs>
            <a:gs pos="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2000">
              <a:srgbClr val="FF0000"/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n= </a:t>
          </a:r>
          <a:r>
            <a:rPr lang="en-US" sz="2200" kern="1200" dirty="0" err="1"/>
            <a:t>Anzahl</a:t>
          </a:r>
          <a:r>
            <a:rPr lang="en-US" sz="2200" kern="1200" dirty="0"/>
            <a:t> der </a:t>
          </a:r>
          <a:r>
            <a:rPr lang="en-US" sz="2200" kern="1200" dirty="0" err="1"/>
            <a:t>Durchgänge</a:t>
          </a:r>
          <a:r>
            <a:rPr lang="en-US" sz="2200" kern="1200" dirty="0"/>
            <a:t> </a:t>
          </a:r>
        </a:p>
      </dsp:txBody>
      <dsp:txXfrm>
        <a:off x="42663" y="84933"/>
        <a:ext cx="4267790" cy="788627"/>
      </dsp:txXfrm>
    </dsp:sp>
    <dsp:sp modelId="{B2D6B842-5DCC-CF46-848A-34718BD77299}">
      <dsp:nvSpPr>
        <dsp:cNvPr id="0" name=""/>
        <dsp:cNvSpPr/>
      </dsp:nvSpPr>
      <dsp:spPr>
        <a:xfrm>
          <a:off x="0" y="979583"/>
          <a:ext cx="4353116" cy="873953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0">
              <a:srgbClr val="00B050"/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k= gewünschte Trefferanzahl </a:t>
          </a:r>
        </a:p>
      </dsp:txBody>
      <dsp:txXfrm>
        <a:off x="42663" y="1022246"/>
        <a:ext cx="4267790" cy="788627"/>
      </dsp:txXfrm>
    </dsp:sp>
    <dsp:sp modelId="{EFAC4162-6ED3-E84A-AC44-626F2B846D35}">
      <dsp:nvSpPr>
        <dsp:cNvPr id="0" name=""/>
        <dsp:cNvSpPr/>
      </dsp:nvSpPr>
      <dsp:spPr>
        <a:xfrm>
          <a:off x="0" y="1916897"/>
          <a:ext cx="4353116" cy="873953"/>
        </a:xfrm>
        <a:prstGeom prst="roundRect">
          <a:avLst/>
        </a:prstGeom>
        <a:gradFill rotWithShape="0">
          <a:gsLst>
            <a:gs pos="100000">
              <a:schemeClr val="accent5">
                <a:lumMod val="50000"/>
              </a:schemeClr>
            </a:gs>
            <a:gs pos="100000">
              <a:schemeClr val="accent5">
                <a:lumMod val="5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p=</a:t>
          </a:r>
          <a:r>
            <a:rPr lang="en-US" sz="2200" kern="1200" dirty="0" err="1"/>
            <a:t>Trefferwahrscheinlichkeit</a:t>
          </a:r>
          <a:r>
            <a:rPr lang="en-US" sz="2200" kern="1200" dirty="0"/>
            <a:t> </a:t>
          </a:r>
          <a:r>
            <a:rPr lang="en-US" sz="2200" kern="1200" dirty="0" err="1"/>
            <a:t>eines</a:t>
          </a:r>
          <a:r>
            <a:rPr lang="en-US" sz="2200" kern="1200" dirty="0"/>
            <a:t> </a:t>
          </a:r>
          <a:r>
            <a:rPr lang="en-US" sz="2200" kern="1200" dirty="0" err="1"/>
            <a:t>Versuchs</a:t>
          </a:r>
          <a:r>
            <a:rPr lang="en-US" sz="2200" kern="1200" dirty="0"/>
            <a:t> </a:t>
          </a:r>
        </a:p>
      </dsp:txBody>
      <dsp:txXfrm>
        <a:off x="42663" y="1959560"/>
        <a:ext cx="4267790" cy="788627"/>
      </dsp:txXfrm>
    </dsp:sp>
    <dsp:sp modelId="{3EFE73A8-D0DF-3C4A-9984-CC5041E51255}">
      <dsp:nvSpPr>
        <dsp:cNvPr id="0" name=""/>
        <dsp:cNvSpPr/>
      </dsp:nvSpPr>
      <dsp:spPr>
        <a:xfrm>
          <a:off x="0" y="2854210"/>
          <a:ext cx="4353116" cy="873953"/>
        </a:xfrm>
        <a:prstGeom prst="roundRect">
          <a:avLst/>
        </a:prstGeom>
        <a:gradFill rotWithShape="0">
          <a:gsLst>
            <a:gs pos="100000">
              <a:srgbClr val="FFC000"/>
            </a:gs>
            <a:gs pos="10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q= </a:t>
          </a:r>
          <a:r>
            <a:rPr lang="en-US" sz="2200" kern="1200" dirty="0" err="1"/>
            <a:t>Gegentrefferwahrscheinlichkeit</a:t>
          </a:r>
          <a:r>
            <a:rPr lang="en-US" sz="2200" kern="1200" dirty="0"/>
            <a:t> 1-q</a:t>
          </a:r>
        </a:p>
      </dsp:txBody>
      <dsp:txXfrm>
        <a:off x="42663" y="2896873"/>
        <a:ext cx="4267790" cy="78862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3A44FC-24A1-8544-92F7-AD9CE02FA6A4}">
      <dsp:nvSpPr>
        <dsp:cNvPr id="0" name=""/>
        <dsp:cNvSpPr/>
      </dsp:nvSpPr>
      <dsp:spPr>
        <a:xfrm>
          <a:off x="0" y="18174"/>
          <a:ext cx="7559504" cy="201386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600" kern="1200"/>
            <a:t>Die einzelnen Zufallsexperimente sind unabhängig voneinander</a:t>
          </a:r>
          <a:endParaRPr lang="en-US" sz="3600" kern="1200"/>
        </a:p>
      </dsp:txBody>
      <dsp:txXfrm>
        <a:off x="98309" y="116483"/>
        <a:ext cx="7362886" cy="1817244"/>
      </dsp:txXfrm>
    </dsp:sp>
    <dsp:sp modelId="{419C8F2D-F7AA-584B-AE22-A3DFF1041062}">
      <dsp:nvSpPr>
        <dsp:cNvPr id="0" name=""/>
        <dsp:cNvSpPr/>
      </dsp:nvSpPr>
      <dsp:spPr>
        <a:xfrm>
          <a:off x="0" y="2135717"/>
          <a:ext cx="7559504" cy="2013862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600" kern="1200"/>
            <a:t>In den einzelnen Zufallsexperimenten gibt es nur zwei mögliche Ergebnisse: Erfolg und Misserfolg</a:t>
          </a:r>
          <a:endParaRPr lang="en-US" sz="3600" kern="1200"/>
        </a:p>
      </dsp:txBody>
      <dsp:txXfrm>
        <a:off x="98309" y="2234026"/>
        <a:ext cx="7362886" cy="1817244"/>
      </dsp:txXfrm>
    </dsp:sp>
    <dsp:sp modelId="{2A10F031-29A5-804D-B85E-442295EA029F}">
      <dsp:nvSpPr>
        <dsp:cNvPr id="0" name=""/>
        <dsp:cNvSpPr/>
      </dsp:nvSpPr>
      <dsp:spPr>
        <a:xfrm>
          <a:off x="0" y="4253259"/>
          <a:ext cx="7559504" cy="2013862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600" kern="1200"/>
            <a:t>Die Wahrscheinlichkeit für einen Erfolg ist in jedem einzelnen Zufallsexperiment gleich</a:t>
          </a:r>
          <a:endParaRPr lang="en-US" sz="3600" kern="1200"/>
        </a:p>
      </dsp:txBody>
      <dsp:txXfrm>
        <a:off x="98309" y="4351568"/>
        <a:ext cx="7362886" cy="18172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7C1DD0-2383-7344-ABB9-63BCCC373022}" type="datetimeFigureOut">
              <a:rPr lang="es-ES_tradnl" smtClean="0"/>
              <a:t>25/4/23</a:t>
            </a:fld>
            <a:endParaRPr lang="es-ES_tradnl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s-ES_tradnl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8434C7-885C-AE49-8F97-81742FD7D1D1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2146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8434C7-885C-AE49-8F97-81742FD7D1D1}" type="slidenum">
              <a:rPr lang="es-ES_tradnl" smtClean="0"/>
              <a:t>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93631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2ABC39F-6111-6404-2FF0-95EC862439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s-ES_tradnl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1A61F9C-5DAF-2278-9D52-0D2330BDA2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s-ES_tradnl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5538B40-9738-6035-CCD7-F8CA5A53C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6B6F3-ED84-3E48-91D4-72F9F4A99FD2}" type="datetimeFigureOut">
              <a:rPr lang="es-ES_tradnl" smtClean="0"/>
              <a:t>25/4/23</a:t>
            </a:fld>
            <a:endParaRPr lang="es-ES_tradnl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9A34833-A839-F019-4287-1F2A34148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D71C715-E81B-CB1D-BB94-1F7ECD05F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0B53-3F3E-364E-BF84-023AE3F6149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48614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FE2949-2404-BB1B-0DCD-232B9348B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s-ES_tradnl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084E301-3C7A-3977-D294-8505C562EC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s-ES_tradnl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85A1D93-AEC4-BB0B-4215-AA0EFBE7D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6B6F3-ED84-3E48-91D4-72F9F4A99FD2}" type="datetimeFigureOut">
              <a:rPr lang="es-ES_tradnl" smtClean="0"/>
              <a:t>25/4/23</a:t>
            </a:fld>
            <a:endParaRPr lang="es-ES_tradnl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EE70AEE-562B-D892-4A01-345EB7D71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FBA79D5-96E6-393E-45FE-ED1A9A785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0B53-3F3E-364E-BF84-023AE3F6149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06974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F068E07-C7B0-D62C-38D5-D0C1E55C6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s-ES_tradnl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6D43F8A-C9DD-81AC-CBC8-E5B0D39631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75F7E5E-5042-808A-9850-D0C264C74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6B6F3-ED84-3E48-91D4-72F9F4A99FD2}" type="datetimeFigureOut">
              <a:rPr lang="es-ES_tradnl" smtClean="0"/>
              <a:t>25/4/23</a:t>
            </a:fld>
            <a:endParaRPr lang="es-ES_tradnl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4DD4A8-71D2-737F-1AB9-B19513CE5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268A752-46D8-8445-482C-E84F6F52F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0B53-3F3E-364E-BF84-023AE3F6149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92141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C3F57B-2BE0-947E-2A6C-C0D02C90F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s-ES_tradnl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69A36E6-1E0C-B9AE-3FD3-3C44F9D153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s-ES_tradnl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B205E3C-997C-0613-0F12-A6343E79D0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s-ES_tradnl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F8141D4-C8D9-66B6-D1E1-1AEDF6C9D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6B6F3-ED84-3E48-91D4-72F9F4A99FD2}" type="datetimeFigureOut">
              <a:rPr lang="es-ES_tradnl" smtClean="0"/>
              <a:t>25/4/23</a:t>
            </a:fld>
            <a:endParaRPr lang="es-ES_tradnl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17D6360-6DB9-0F17-4EF0-88010936A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81369E3-16F9-6454-7EC9-41A81E300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0B53-3F3E-364E-BF84-023AE3F6149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78659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DC8D63-1BCE-04A1-8385-3FD975480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s-ES_tradnl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A0B84EF-DE90-4392-0DF5-7B73D678AD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9695C98-D48A-93B0-50DD-348E883EEA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s-ES_tradnl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0BFF2ED4-E567-D869-5806-CC3C9FACEA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01FF104A-04E5-2114-85EF-D917507ECD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s-ES_tradnl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A59B3DEA-117D-F0B2-04A7-4734132C67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6B6F3-ED84-3E48-91D4-72F9F4A99FD2}" type="datetimeFigureOut">
              <a:rPr lang="es-ES_tradnl" smtClean="0"/>
              <a:t>25/4/23</a:t>
            </a:fld>
            <a:endParaRPr lang="es-ES_tradnl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8741A60-CDCF-854A-AD32-FD5C53AA5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50B8C585-E670-D8C4-8DE7-962B1FB29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0B53-3F3E-364E-BF84-023AE3F6149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6294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A1A98EE-9169-12FF-F9FB-5B537AF7E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s-ES_tradnl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76C26C54-8E96-A9C4-9388-56E2D91E1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6B6F3-ED84-3E48-91D4-72F9F4A99FD2}" type="datetimeFigureOut">
              <a:rPr lang="es-ES_tradnl" smtClean="0"/>
              <a:t>25/4/23</a:t>
            </a:fld>
            <a:endParaRPr lang="es-ES_tradnl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E909B22-EAF8-0820-E057-EDE6DCF9E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A9EAAA82-5F21-02DA-6573-DFEC2557A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0B53-3F3E-364E-BF84-023AE3F6149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32301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4A6A3CF-1B0F-BF51-A3E4-4F428A8FC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6B6F3-ED84-3E48-91D4-72F9F4A99FD2}" type="datetimeFigureOut">
              <a:rPr lang="es-ES_tradnl" smtClean="0"/>
              <a:t>25/4/23</a:t>
            </a:fld>
            <a:endParaRPr lang="es-ES_tradnl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4F3CE7B6-F1AE-09A2-77FF-5E87D3E66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9B0E6B2-F875-10ED-809D-B89DE20CA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0B53-3F3E-364E-BF84-023AE3F6149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5016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A3298B4-74D3-4DF9-D55D-3B9733AC9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s-ES_tradnl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D84ECEC-23FB-9508-638D-A8032AB41B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s-ES_tradnl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6DF4A35-60DB-CD37-CDF9-E7AED9850B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A4D312D-C21C-2D4D-9924-63004289E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6B6F3-ED84-3E48-91D4-72F9F4A99FD2}" type="datetimeFigureOut">
              <a:rPr lang="es-ES_tradnl" smtClean="0"/>
              <a:t>25/4/23</a:t>
            </a:fld>
            <a:endParaRPr lang="es-ES_tradnl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9E1BD88-5205-1E43-935E-22B7826F6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9772291-D97F-91EF-1196-5599E2A81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0B53-3F3E-364E-BF84-023AE3F6149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39241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BD7C4D-CCCC-8DAB-6D7C-8AC8F9E6A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s-ES_tradnl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EB5487F-9612-6CB2-599B-FCB331E73D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353AEA7-7DB0-2329-CC22-D8A2F9586F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2D384D6-5578-7CD7-B4DF-0A4F930C9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6B6F3-ED84-3E48-91D4-72F9F4A99FD2}" type="datetimeFigureOut">
              <a:rPr lang="es-ES_tradnl" smtClean="0"/>
              <a:t>25/4/23</a:t>
            </a:fld>
            <a:endParaRPr lang="es-ES_tradnl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360C204-E191-D9AE-A8FA-87E4DF338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8D05990-79F4-0C46-03AB-70117353B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0B53-3F3E-364E-BF84-023AE3F6149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46101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76DB95B-EDFC-7731-C56F-F05D15381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s-ES_tradnl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2DA38B8-DDE0-31A0-6916-8EC3DEB029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s-ES_tradnl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0729D59-312A-FEA7-8091-4795B9103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6B6F3-ED84-3E48-91D4-72F9F4A99FD2}" type="datetimeFigureOut">
              <a:rPr lang="es-ES_tradnl" smtClean="0"/>
              <a:t>25/4/23</a:t>
            </a:fld>
            <a:endParaRPr lang="es-ES_tradnl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87AE272-56CA-3123-795F-6C4B01494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F71D9A1-F570-8232-7C3E-C852B7C1A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0B53-3F3E-364E-BF84-023AE3F6149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96949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ED7E9C6B-F8A6-0429-0729-5200F20B16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s-ES_tradnl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EE7E3E87-E3E2-E2AB-B7DF-DE7E242D62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s-ES_tradnl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7B35188-E2AB-430E-6852-690A3E50D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6B6F3-ED84-3E48-91D4-72F9F4A99FD2}" type="datetimeFigureOut">
              <a:rPr lang="es-ES_tradnl" smtClean="0"/>
              <a:t>25/4/23</a:t>
            </a:fld>
            <a:endParaRPr lang="es-ES_tradnl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F69B477-2898-85CB-940B-42A74168B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475C62-D314-1E2E-E173-D19069E55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0B53-3F3E-364E-BF84-023AE3F6149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70065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53C669F4-CD33-19EB-F017-39C54688D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s-ES_tradnl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41381E2-9049-9D6C-E824-78CC44DA74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s-ES_tradnl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C8CC4D2-9C96-AC74-4340-FE623006C4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6B6F3-ED84-3E48-91D4-72F9F4A99FD2}" type="datetimeFigureOut">
              <a:rPr lang="es-ES_tradnl" smtClean="0"/>
              <a:t>25/4/23</a:t>
            </a:fld>
            <a:endParaRPr lang="es-ES_tradnl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92BBDB3-7844-6028-CC43-8B94E59529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DE4AFE7-7470-CF38-EB61-0177AFDDEF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C0B53-3F3E-364E-BF84-023AE3F6149C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52541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4285630-E11A-4CC4-800A-68532E7438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8">
            <a:extLst>
              <a:ext uri="{FF2B5EF4-FFF2-40B4-BE49-F238E27FC236}">
                <a16:creationId xmlns:a16="http://schemas.microsoft.com/office/drawing/2014/main" id="{069B0493-EC1B-42FD-A38E-D4620EA2CF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06152" y="2355786"/>
            <a:ext cx="5782800" cy="35310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4DD6597-3C6A-42F4-01BF-523551ED9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48401" y="3716323"/>
            <a:ext cx="4126764" cy="1946248"/>
          </a:xfrm>
        </p:spPr>
        <p:txBody>
          <a:bodyPr anchor="t">
            <a:normAutofit/>
          </a:bodyPr>
          <a:lstStyle/>
          <a:p>
            <a:pPr algn="l"/>
            <a:r>
              <a:rPr lang="es-ES_tradnl" sz="2800" dirty="0" err="1">
                <a:solidFill>
                  <a:srgbClr val="FEFFFF"/>
                </a:solidFill>
              </a:rPr>
              <a:t>Herleitung</a:t>
            </a:r>
            <a:r>
              <a:rPr lang="es-ES_tradnl" sz="2800" dirty="0">
                <a:solidFill>
                  <a:srgbClr val="FEFFFF"/>
                </a:solidFill>
              </a:rPr>
              <a:t>, </a:t>
            </a:r>
            <a:r>
              <a:rPr lang="es-ES_tradnl" sz="2800" dirty="0" err="1">
                <a:solidFill>
                  <a:srgbClr val="FEFFFF"/>
                </a:solidFill>
              </a:rPr>
              <a:t>Erklärung</a:t>
            </a:r>
            <a:r>
              <a:rPr lang="es-ES_tradnl" sz="2800" dirty="0">
                <a:solidFill>
                  <a:srgbClr val="FEFFFF"/>
                </a:solidFill>
              </a:rPr>
              <a:t>, </a:t>
            </a:r>
            <a:r>
              <a:rPr lang="es-ES_tradnl" sz="2800" dirty="0" err="1">
                <a:solidFill>
                  <a:srgbClr val="FEFFFF"/>
                </a:solidFill>
              </a:rPr>
              <a:t>Beispiele</a:t>
            </a:r>
            <a:r>
              <a:rPr lang="es-ES_tradnl" sz="2800" dirty="0">
                <a:solidFill>
                  <a:srgbClr val="FEFFFF"/>
                </a:solidFill>
              </a:rPr>
              <a:t> </a:t>
            </a:r>
          </a:p>
          <a:p>
            <a:pPr algn="l"/>
            <a:endParaRPr lang="es-ES_tradnl" sz="2800" dirty="0">
              <a:solidFill>
                <a:srgbClr val="FEFFFF"/>
              </a:solidFill>
            </a:endParaRPr>
          </a:p>
          <a:p>
            <a:pPr algn="l"/>
            <a:r>
              <a:rPr lang="es-ES_tradnl" sz="2800" dirty="0" err="1">
                <a:solidFill>
                  <a:srgbClr val="FEFFFF"/>
                </a:solidFill>
              </a:rPr>
              <a:t>Von</a:t>
            </a:r>
            <a:r>
              <a:rPr lang="es-ES_tradnl" sz="2800" dirty="0">
                <a:solidFill>
                  <a:srgbClr val="FEFFFF"/>
                </a:solidFill>
              </a:rPr>
              <a:t> </a:t>
            </a:r>
            <a:r>
              <a:rPr lang="es-ES_tradnl" sz="2800" dirty="0" err="1">
                <a:solidFill>
                  <a:srgbClr val="FEFFFF"/>
                </a:solidFill>
              </a:rPr>
              <a:t>Bun</a:t>
            </a:r>
            <a:endParaRPr lang="es-ES_tradnl" sz="2800" dirty="0">
              <a:solidFill>
                <a:srgbClr val="FEFFFF"/>
              </a:solidFill>
            </a:endParaRPr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D263E12D-D6FE-41E6-98B7-EBA88FED2E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09782" y="1654168"/>
            <a:ext cx="822493" cy="4232692"/>
          </a:xfrm>
          <a:custGeom>
            <a:avLst/>
            <a:gdLst>
              <a:gd name="T0" fmla="*/ 491 w 491"/>
              <a:gd name="T1" fmla="*/ 2247 h 2732"/>
              <a:gd name="T2" fmla="*/ 0 w 491"/>
              <a:gd name="T3" fmla="*/ 2732 h 2732"/>
              <a:gd name="T4" fmla="*/ 0 w 491"/>
              <a:gd name="T5" fmla="*/ 486 h 2732"/>
              <a:gd name="T6" fmla="*/ 491 w 491"/>
              <a:gd name="T7" fmla="*/ 0 h 2732"/>
              <a:gd name="T8" fmla="*/ 491 w 491"/>
              <a:gd name="T9" fmla="*/ 2247 h 2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91" h="2732">
                <a:moveTo>
                  <a:pt x="491" y="2247"/>
                </a:moveTo>
                <a:lnTo>
                  <a:pt x="0" y="2732"/>
                </a:lnTo>
                <a:lnTo>
                  <a:pt x="0" y="486"/>
                </a:lnTo>
                <a:lnTo>
                  <a:pt x="491" y="0"/>
                </a:lnTo>
                <a:lnTo>
                  <a:pt x="491" y="224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80FAEE97-8C0C-4ED5-BC7D-C6870947B8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544520" y="1311136"/>
            <a:ext cx="687754" cy="3820236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7">
            <a:extLst>
              <a:ext uri="{FF2B5EF4-FFF2-40B4-BE49-F238E27FC236}">
                <a16:creationId xmlns:a16="http://schemas.microsoft.com/office/drawing/2014/main" id="{5BFAC9A7-CED6-40CD-BC73-6B06ECAC29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544520" y="1126737"/>
            <a:ext cx="347200" cy="3699705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Rectangle 8">
            <a:extLst>
              <a:ext uri="{FF2B5EF4-FFF2-40B4-BE49-F238E27FC236}">
                <a16:creationId xmlns:a16="http://schemas.microsoft.com/office/drawing/2014/main" id="{880D38C5-CFB9-4498-AD9C-38B2BBF65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099168" y="1126737"/>
            <a:ext cx="5795510" cy="35310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B2B71D3-064F-116F-BFE0-3024EC5577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1113" y="1448470"/>
            <a:ext cx="5149124" cy="2870805"/>
          </a:xfrm>
        </p:spPr>
        <p:txBody>
          <a:bodyPr>
            <a:normAutofit/>
          </a:bodyPr>
          <a:lstStyle/>
          <a:p>
            <a:pPr algn="r"/>
            <a:r>
              <a:rPr lang="es-ES_tradnl" sz="4800">
                <a:solidFill>
                  <a:srgbClr val="FFFFFF"/>
                </a:solidFill>
              </a:rPr>
              <a:t>Binomialverteilung </a:t>
            </a:r>
          </a:p>
        </p:txBody>
      </p:sp>
    </p:spTree>
    <p:extLst>
      <p:ext uri="{BB962C8B-B14F-4D97-AF65-F5344CB8AC3E}">
        <p14:creationId xmlns:p14="http://schemas.microsoft.com/office/powerpoint/2010/main" val="158383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7F3B10-B0D7-71C4-94B4-8FEC3C95F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_tradnl" b="1" dirty="0" err="1"/>
              <a:t>Binomialkoeffizient</a:t>
            </a:r>
            <a:br>
              <a:rPr lang="es-ES_tradnl" b="1" dirty="0"/>
            </a:br>
            <a:r>
              <a:rPr lang="es-ES_tradnl" sz="1600" b="1" dirty="0" err="1"/>
              <a:t>kurze</a:t>
            </a:r>
            <a:r>
              <a:rPr lang="es-ES_tradnl" sz="1600" b="1" dirty="0"/>
              <a:t> </a:t>
            </a:r>
            <a:r>
              <a:rPr lang="es-ES_tradnl" sz="1600" b="1" dirty="0" err="1"/>
              <a:t>Wiederholung</a:t>
            </a:r>
            <a:r>
              <a:rPr lang="es-ES_tradnl" sz="1600" b="1" dirty="0"/>
              <a:t> 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DB4AC85-6B6F-6A01-F289-FD56E70DA06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530" y="2627705"/>
            <a:ext cx="6299549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123FA29D-238B-EBCB-944E-4A41BD6569F0}"/>
              </a:ext>
            </a:extLst>
          </p:cNvPr>
          <p:cNvSpPr txBox="1"/>
          <p:nvPr/>
        </p:nvSpPr>
        <p:spPr>
          <a:xfrm>
            <a:off x="838200" y="5990625"/>
            <a:ext cx="1481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  <a:p>
            <a:pPr algn="ctr"/>
            <a:r>
              <a:rPr lang="es-ES_tradnl" dirty="0"/>
              <a:t> Es </a:t>
            </a:r>
            <a:r>
              <a:rPr lang="es-ES_tradnl" dirty="0" err="1"/>
              <a:t>gibt</a:t>
            </a:r>
            <a:r>
              <a:rPr lang="es-ES_tradnl" dirty="0"/>
              <a:t>  </a:t>
            </a:r>
          </a:p>
          <a:p>
            <a:pPr algn="ctr"/>
            <a:endParaRPr lang="es-ES_tradnl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8B7BEC8-9679-2773-6477-E038A7B5AE2D}"/>
              </a:ext>
            </a:extLst>
          </p:cNvPr>
          <p:cNvSpPr txBox="1"/>
          <p:nvPr/>
        </p:nvSpPr>
        <p:spPr>
          <a:xfrm>
            <a:off x="2521925" y="6288205"/>
            <a:ext cx="9382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err="1"/>
              <a:t>Möglichkeiten</a:t>
            </a:r>
            <a:r>
              <a:rPr lang="es-ES_tradnl" dirty="0"/>
              <a:t>, </a:t>
            </a:r>
            <a:r>
              <a:rPr lang="es-ES_tradnl" dirty="0" err="1"/>
              <a:t>aus</a:t>
            </a:r>
            <a:r>
              <a:rPr lang="es-ES_tradnl" dirty="0"/>
              <a:t> n Elementen k Elemente </a:t>
            </a:r>
            <a:r>
              <a:rPr lang="es-ES_tradnl" dirty="0" err="1"/>
              <a:t>auszuwählen</a:t>
            </a:r>
            <a:r>
              <a:rPr lang="es-ES_tradnl" dirty="0"/>
              <a:t>, </a:t>
            </a:r>
            <a:r>
              <a:rPr lang="es-ES_tradnl" dirty="0" err="1"/>
              <a:t>wenn</a:t>
            </a:r>
            <a:r>
              <a:rPr lang="es-ES_tradnl" dirty="0"/>
              <a:t> die </a:t>
            </a:r>
            <a:r>
              <a:rPr lang="es-ES_tradnl" dirty="0" err="1"/>
              <a:t>Reihenfolge</a:t>
            </a:r>
            <a:r>
              <a:rPr lang="es-ES_tradnl" dirty="0"/>
              <a:t> </a:t>
            </a:r>
            <a:r>
              <a:rPr lang="es-ES_tradnl" dirty="0" err="1"/>
              <a:t>keine</a:t>
            </a:r>
            <a:r>
              <a:rPr lang="es-ES_tradnl" dirty="0"/>
              <a:t> Rolle </a:t>
            </a:r>
            <a:r>
              <a:rPr lang="es-ES_tradnl" dirty="0" err="1"/>
              <a:t>spielt</a:t>
            </a:r>
            <a:r>
              <a:rPr lang="es-ES_tradnl" dirty="0"/>
              <a:t> 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7F919095-3E0C-6472-FCD5-6EEE632097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666"/>
          <a:stretch/>
        </p:blipFill>
        <p:spPr bwMode="auto">
          <a:xfrm>
            <a:off x="2030464" y="6288205"/>
            <a:ext cx="578895" cy="434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CE868B08-75B6-3B97-5E04-17D1A77E0844}"/>
              </a:ext>
            </a:extLst>
          </p:cNvPr>
          <p:cNvSpPr txBox="1"/>
          <p:nvPr/>
        </p:nvSpPr>
        <p:spPr>
          <a:xfrm>
            <a:off x="4967370" y="5467758"/>
            <a:ext cx="2245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dirty="0" err="1"/>
              <a:t>Sprechweise</a:t>
            </a:r>
            <a:r>
              <a:rPr lang="es-ES_tradnl" dirty="0"/>
              <a:t>: n </a:t>
            </a:r>
            <a:r>
              <a:rPr lang="es-ES_tradnl" dirty="0" err="1"/>
              <a:t>über</a:t>
            </a:r>
            <a:r>
              <a:rPr lang="es-ES_tradnl" dirty="0"/>
              <a:t> k</a:t>
            </a:r>
          </a:p>
        </p:txBody>
      </p:sp>
    </p:spTree>
    <p:extLst>
      <p:ext uri="{BB962C8B-B14F-4D97-AF65-F5344CB8AC3E}">
        <p14:creationId xmlns:p14="http://schemas.microsoft.com/office/powerpoint/2010/main" val="2459561728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94" name="Rectangle 209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 descr="DFB gibt Kader für Tokio in Anime-Video bekannt">
            <a:extLst>
              <a:ext uri="{FF2B5EF4-FFF2-40B4-BE49-F238E27FC236}">
                <a16:creationId xmlns:a16="http://schemas.microsoft.com/office/drawing/2014/main" id="{FB01CA58-1F5C-C368-610C-0C967F7D23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19"/>
          <a:stretch/>
        </p:blipFill>
        <p:spPr bwMode="auto">
          <a:xfrm>
            <a:off x="2522356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93" name="Rectangle 209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810C8BC-8110-DF1F-F40F-6D005D66F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s-ES_tradnl" sz="4000"/>
              <a:t>Du bist Trainer </a:t>
            </a:r>
          </a:p>
        </p:txBody>
      </p:sp>
      <p:sp>
        <p:nvSpPr>
          <p:cNvPr id="2056" name="Content Placeholder 2055">
            <a:extLst>
              <a:ext uri="{FF2B5EF4-FFF2-40B4-BE49-F238E27FC236}">
                <a16:creationId xmlns:a16="http://schemas.microsoft.com/office/drawing/2014/main" id="{7B6C07FA-264D-A0C0-9462-0D1747966B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endParaRPr lang="en-US" sz="2000"/>
          </a:p>
          <a:p>
            <a:pPr marL="0" indent="0">
              <a:buNone/>
            </a:pPr>
            <a:r>
              <a:rPr lang="en-US" sz="2000"/>
              <a:t>In deinem Fußballteam stehen Dir 18 aktive  Feldspieler für 10 Positionen zur Verfügung</a:t>
            </a:r>
          </a:p>
          <a:p>
            <a:endParaRPr lang="en-US" sz="2000"/>
          </a:p>
          <a:p>
            <a:pPr marL="0" indent="0">
              <a:buNone/>
            </a:pPr>
            <a:r>
              <a:rPr lang="en-US" sz="2000"/>
              <a:t>Interpretiere den Ausdruck 18 über 10 im gegebenen Kontext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738709667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F2BD42B-CE36-19B8-71C7-AED122D86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s-ES_tradnl" sz="4000">
                <a:solidFill>
                  <a:srgbClr val="FFFFFF"/>
                </a:solidFill>
              </a:rPr>
              <a:t>Bernoulli- Experiment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8C7EEA7-28ED-B2DF-FA7E-7A9E76D053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ES_tradnl" sz="2000" dirty="0"/>
              <a:t>Man </a:t>
            </a:r>
            <a:r>
              <a:rPr lang="es-ES_tradnl" sz="2000" dirty="0" err="1"/>
              <a:t>spricht</a:t>
            </a:r>
            <a:r>
              <a:rPr lang="es-ES_tradnl" sz="2000" dirty="0"/>
              <a:t> </a:t>
            </a:r>
            <a:r>
              <a:rPr lang="es-ES_tradnl" sz="2000" dirty="0" err="1"/>
              <a:t>bei</a:t>
            </a:r>
            <a:r>
              <a:rPr lang="es-ES_tradnl" sz="2000" dirty="0"/>
              <a:t> </a:t>
            </a:r>
            <a:r>
              <a:rPr lang="es-ES_tradnl" sz="2000" dirty="0" err="1"/>
              <a:t>einem</a:t>
            </a:r>
            <a:r>
              <a:rPr lang="es-ES_tradnl" sz="2000" dirty="0"/>
              <a:t> </a:t>
            </a:r>
            <a:r>
              <a:rPr lang="es-ES_tradnl" sz="2000" dirty="0" err="1"/>
              <a:t>Zufallsversuch</a:t>
            </a:r>
            <a:r>
              <a:rPr lang="es-ES_tradnl" sz="2000" dirty="0"/>
              <a:t> </a:t>
            </a:r>
            <a:r>
              <a:rPr lang="es-ES_tradnl" sz="2000" dirty="0" err="1"/>
              <a:t>von</a:t>
            </a:r>
            <a:r>
              <a:rPr lang="es-ES_tradnl" sz="2000" dirty="0"/>
              <a:t> </a:t>
            </a:r>
            <a:r>
              <a:rPr lang="es-ES_tradnl" sz="2000" dirty="0" err="1"/>
              <a:t>einem</a:t>
            </a:r>
            <a:r>
              <a:rPr lang="es-ES_tradnl" sz="2000" dirty="0"/>
              <a:t> Bernoulli- </a:t>
            </a:r>
            <a:r>
              <a:rPr lang="es-ES_tradnl" sz="2000" dirty="0" err="1"/>
              <a:t>Experiment</a:t>
            </a:r>
            <a:r>
              <a:rPr lang="es-ES_tradnl" sz="2000" dirty="0"/>
              <a:t>, </a:t>
            </a:r>
            <a:r>
              <a:rPr lang="es-ES_tradnl" sz="2000" dirty="0" err="1"/>
              <a:t>wenn</a:t>
            </a:r>
            <a:r>
              <a:rPr lang="es-ES_tradnl" sz="2000" dirty="0"/>
              <a:t> </a:t>
            </a:r>
            <a:r>
              <a:rPr lang="es-ES_tradnl" sz="2000" dirty="0" err="1"/>
              <a:t>folgende</a:t>
            </a:r>
            <a:r>
              <a:rPr lang="es-ES_tradnl" sz="2000" dirty="0"/>
              <a:t> </a:t>
            </a:r>
            <a:r>
              <a:rPr lang="es-ES_tradnl" sz="2000" dirty="0" err="1"/>
              <a:t>Bedingungen</a:t>
            </a:r>
            <a:r>
              <a:rPr lang="es-ES_tradnl" sz="2000" dirty="0"/>
              <a:t> </a:t>
            </a:r>
            <a:r>
              <a:rPr lang="es-ES_tradnl" sz="2000" dirty="0" err="1"/>
              <a:t>gelten</a:t>
            </a:r>
            <a:r>
              <a:rPr lang="es-ES_tradnl" sz="2000" dirty="0"/>
              <a:t> </a:t>
            </a:r>
          </a:p>
          <a:p>
            <a:pPr marL="0" indent="0">
              <a:buNone/>
            </a:pPr>
            <a:endParaRPr lang="es-ES_tradnl" sz="2000" dirty="0"/>
          </a:p>
          <a:p>
            <a:pPr>
              <a:buFont typeface="Wingdings" pitchFamily="2" charset="2"/>
              <a:buChar char="§"/>
            </a:pPr>
            <a:r>
              <a:rPr lang="es-ES_tradnl" sz="2000" dirty="0"/>
              <a:t>Es </a:t>
            </a:r>
            <a:r>
              <a:rPr lang="es-ES_tradnl" sz="2000" dirty="0" err="1"/>
              <a:t>dürfen</a:t>
            </a:r>
            <a:r>
              <a:rPr lang="es-ES_tradnl" sz="2000" dirty="0"/>
              <a:t> </a:t>
            </a:r>
            <a:r>
              <a:rPr lang="es-ES_tradnl" sz="2000" dirty="0" err="1"/>
              <a:t>nur</a:t>
            </a:r>
            <a:r>
              <a:rPr lang="es-ES_tradnl" sz="2000" dirty="0"/>
              <a:t> </a:t>
            </a:r>
            <a:r>
              <a:rPr lang="es-ES_tradnl" sz="2000" dirty="0" err="1"/>
              <a:t>zwei</a:t>
            </a:r>
            <a:r>
              <a:rPr lang="es-ES_tradnl" sz="2000" dirty="0"/>
              <a:t> </a:t>
            </a:r>
            <a:r>
              <a:rPr lang="es-ES_tradnl" sz="2000" dirty="0" err="1"/>
              <a:t>Ereignisse</a:t>
            </a:r>
            <a:r>
              <a:rPr lang="es-ES_tradnl" sz="2000" dirty="0"/>
              <a:t> </a:t>
            </a:r>
            <a:r>
              <a:rPr lang="es-ES_tradnl" sz="2000" dirty="0" err="1"/>
              <a:t>auftreten</a:t>
            </a:r>
            <a:r>
              <a:rPr lang="es-ES_tradnl" sz="2000" dirty="0"/>
              <a:t>- </a:t>
            </a:r>
            <a:r>
              <a:rPr lang="es-ES_tradnl" sz="2000" dirty="0" err="1"/>
              <a:t>meist</a:t>
            </a:r>
            <a:r>
              <a:rPr lang="es-ES_tradnl" sz="2000" dirty="0"/>
              <a:t>: </a:t>
            </a:r>
            <a:r>
              <a:rPr lang="es-ES_tradnl" sz="2000" dirty="0" err="1"/>
              <a:t>Erfolg</a:t>
            </a:r>
            <a:r>
              <a:rPr lang="es-ES_tradnl" sz="2000" dirty="0"/>
              <a:t>&amp; </a:t>
            </a:r>
            <a:r>
              <a:rPr lang="es-ES_tradnl" sz="2000" dirty="0" err="1"/>
              <a:t>Misserfolg</a:t>
            </a:r>
            <a:r>
              <a:rPr lang="es-ES_tradnl" sz="2000" dirty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es-ES_tradnl" sz="2000" dirty="0"/>
              <a:t>Die </a:t>
            </a:r>
            <a:r>
              <a:rPr lang="es-ES_tradnl" sz="2000" dirty="0" err="1"/>
              <a:t>Wahrscheinlichkeit</a:t>
            </a:r>
            <a:r>
              <a:rPr lang="es-ES_tradnl" sz="2000" dirty="0"/>
              <a:t> </a:t>
            </a:r>
            <a:r>
              <a:rPr lang="es-ES_tradnl" sz="2000" dirty="0" err="1"/>
              <a:t>für</a:t>
            </a:r>
            <a:r>
              <a:rPr lang="es-ES_tradnl" sz="2000" dirty="0"/>
              <a:t> </a:t>
            </a:r>
            <a:r>
              <a:rPr lang="es-ES_tradnl" sz="2000" dirty="0" err="1"/>
              <a:t>Erfolg</a:t>
            </a:r>
            <a:r>
              <a:rPr lang="es-ES_tradnl" sz="2000" dirty="0"/>
              <a:t> </a:t>
            </a:r>
            <a:r>
              <a:rPr lang="es-ES_tradnl" sz="2000" dirty="0" err="1"/>
              <a:t>wird</a:t>
            </a:r>
            <a:r>
              <a:rPr lang="es-ES_tradnl" sz="2000" dirty="0"/>
              <a:t> </a:t>
            </a:r>
            <a:r>
              <a:rPr lang="es-ES_tradnl" sz="2000" dirty="0" err="1"/>
              <a:t>meist</a:t>
            </a:r>
            <a:r>
              <a:rPr lang="es-ES_tradnl" sz="2000" dirty="0"/>
              <a:t> </a:t>
            </a:r>
            <a:r>
              <a:rPr lang="es-ES_tradnl" sz="2000" dirty="0" err="1"/>
              <a:t>mit</a:t>
            </a:r>
            <a:r>
              <a:rPr lang="es-ES_tradnl" sz="2000" dirty="0"/>
              <a:t> </a:t>
            </a:r>
            <a:r>
              <a:rPr lang="es-ES_tradnl" sz="2000" dirty="0" err="1"/>
              <a:t>der</a:t>
            </a:r>
            <a:r>
              <a:rPr lang="es-ES_tradnl" sz="2000" dirty="0"/>
              <a:t> </a:t>
            </a:r>
            <a:r>
              <a:rPr lang="es-ES_tradnl" sz="2000" dirty="0" err="1"/>
              <a:t>Erfolgswahrscheinlichkeit</a:t>
            </a:r>
            <a:r>
              <a:rPr lang="es-ES_tradnl" sz="2000" dirty="0"/>
              <a:t> p </a:t>
            </a:r>
            <a:r>
              <a:rPr lang="es-ES_tradnl" sz="2000" dirty="0" err="1"/>
              <a:t>bezeichnet</a:t>
            </a:r>
            <a:r>
              <a:rPr lang="es-ES_tradnl" sz="2000" dirty="0"/>
              <a:t>, </a:t>
            </a:r>
            <a:r>
              <a:rPr lang="es-ES_tradnl" sz="2000" dirty="0" err="1"/>
              <a:t>für</a:t>
            </a:r>
            <a:r>
              <a:rPr lang="es-ES_tradnl" sz="2000" dirty="0"/>
              <a:t> </a:t>
            </a:r>
            <a:r>
              <a:rPr lang="es-ES_tradnl" sz="2000" dirty="0" err="1"/>
              <a:t>Misserfolg</a:t>
            </a:r>
            <a:r>
              <a:rPr lang="es-ES_tradnl" sz="2000" dirty="0"/>
              <a:t> </a:t>
            </a:r>
            <a:r>
              <a:rPr lang="es-ES_tradnl" sz="2000" dirty="0" err="1"/>
              <a:t>mit</a:t>
            </a:r>
            <a:r>
              <a:rPr lang="es-ES_tradnl" sz="2000" dirty="0"/>
              <a:t> 1- p (</a:t>
            </a:r>
            <a:r>
              <a:rPr lang="es-ES_tradnl" sz="2000" dirty="0" err="1"/>
              <a:t>Gegenwahrscheinlichkeit</a:t>
            </a:r>
            <a:r>
              <a:rPr lang="es-ES_tradnl" sz="2000" dirty="0"/>
              <a:t>)</a:t>
            </a:r>
          </a:p>
          <a:p>
            <a:pPr>
              <a:buFont typeface="Wingdings" pitchFamily="2" charset="2"/>
              <a:buChar char="§"/>
            </a:pPr>
            <a:r>
              <a:rPr lang="es-ES_tradnl" sz="2000" dirty="0" err="1"/>
              <a:t>Wird</a:t>
            </a:r>
            <a:r>
              <a:rPr lang="es-ES_tradnl" sz="2000" dirty="0"/>
              <a:t> </a:t>
            </a:r>
            <a:r>
              <a:rPr lang="es-ES_tradnl" sz="2000" dirty="0" err="1"/>
              <a:t>ein</a:t>
            </a:r>
            <a:r>
              <a:rPr lang="es-ES_tradnl" sz="2000" dirty="0"/>
              <a:t> Bernoulli- </a:t>
            </a:r>
            <a:r>
              <a:rPr lang="es-ES_tradnl" sz="2000" dirty="0" err="1"/>
              <a:t>Experiment</a:t>
            </a:r>
            <a:r>
              <a:rPr lang="es-ES_tradnl" sz="2000" dirty="0"/>
              <a:t> </a:t>
            </a:r>
            <a:r>
              <a:rPr lang="es-ES_tradnl" sz="2000" dirty="0" err="1"/>
              <a:t>unabhängig</a:t>
            </a:r>
            <a:r>
              <a:rPr lang="es-ES_tradnl" sz="2000" dirty="0"/>
              <a:t> </a:t>
            </a:r>
            <a:r>
              <a:rPr lang="es-ES_tradnl" sz="2000" dirty="0" err="1"/>
              <a:t>voneinander</a:t>
            </a:r>
            <a:r>
              <a:rPr lang="es-ES_tradnl" sz="2000" dirty="0"/>
              <a:t> </a:t>
            </a:r>
            <a:r>
              <a:rPr lang="es-ES_tradnl" sz="2000" dirty="0" err="1"/>
              <a:t>und</a:t>
            </a:r>
            <a:r>
              <a:rPr lang="es-ES_tradnl" sz="2000" dirty="0"/>
              <a:t> </a:t>
            </a:r>
            <a:r>
              <a:rPr lang="es-ES_tradnl" sz="2000" dirty="0" err="1"/>
              <a:t>hintereinander</a:t>
            </a:r>
            <a:r>
              <a:rPr lang="es-ES_tradnl" sz="2000" dirty="0"/>
              <a:t> </a:t>
            </a:r>
            <a:r>
              <a:rPr lang="es-ES_tradnl" sz="2000" dirty="0" err="1"/>
              <a:t>durchgeführt</a:t>
            </a:r>
            <a:r>
              <a:rPr lang="es-ES_tradnl" sz="2000" dirty="0"/>
              <a:t>, so </a:t>
            </a:r>
            <a:r>
              <a:rPr lang="es-ES_tradnl" sz="2000" dirty="0" err="1"/>
              <a:t>spricht</a:t>
            </a:r>
            <a:r>
              <a:rPr lang="es-ES_tradnl" sz="2000" dirty="0"/>
              <a:t> </a:t>
            </a:r>
            <a:r>
              <a:rPr lang="es-ES_tradnl" sz="2000" dirty="0" err="1"/>
              <a:t>man</a:t>
            </a:r>
            <a:r>
              <a:rPr lang="es-ES_tradnl" sz="2000" dirty="0"/>
              <a:t> </a:t>
            </a:r>
            <a:r>
              <a:rPr lang="es-ES_tradnl" sz="2000" dirty="0" err="1"/>
              <a:t>von</a:t>
            </a:r>
            <a:r>
              <a:rPr lang="es-ES_tradnl" sz="2000" dirty="0"/>
              <a:t> </a:t>
            </a:r>
            <a:r>
              <a:rPr lang="es-ES_tradnl" sz="2000" dirty="0" err="1"/>
              <a:t>einer</a:t>
            </a:r>
            <a:r>
              <a:rPr lang="es-ES_tradnl" sz="2000" dirty="0"/>
              <a:t> Bernoulli-</a:t>
            </a:r>
            <a:r>
              <a:rPr lang="es-ES_tradnl" sz="2000" dirty="0" err="1"/>
              <a:t>Kette</a:t>
            </a:r>
            <a:r>
              <a:rPr lang="es-ES_tradnl" sz="2000" dirty="0"/>
              <a:t> </a:t>
            </a:r>
            <a:r>
              <a:rPr lang="es-ES_tradnl" sz="2000" dirty="0" err="1"/>
              <a:t>der</a:t>
            </a:r>
            <a:r>
              <a:rPr lang="es-ES_tradnl" sz="2000" dirty="0"/>
              <a:t> </a:t>
            </a:r>
            <a:r>
              <a:rPr lang="es-ES_tradnl" sz="2000" dirty="0" err="1"/>
              <a:t>Länge</a:t>
            </a:r>
            <a:r>
              <a:rPr lang="es-ES_tradnl" sz="2000" dirty="0"/>
              <a:t> n (</a:t>
            </a:r>
            <a:r>
              <a:rPr lang="es-ES_tradnl" sz="2000" dirty="0" err="1"/>
              <a:t>siehe</a:t>
            </a:r>
            <a:r>
              <a:rPr lang="es-ES_tradnl" sz="2000" dirty="0"/>
              <a:t> </a:t>
            </a:r>
            <a:r>
              <a:rPr lang="es-ES_tradnl" sz="2000" dirty="0" err="1"/>
              <a:t>gleich</a:t>
            </a:r>
            <a:r>
              <a:rPr lang="es-ES_tradnl" sz="2000" dirty="0"/>
              <a:t> in </a:t>
            </a:r>
            <a:r>
              <a:rPr lang="es-ES_tradnl" sz="2000" dirty="0" err="1"/>
              <a:t>einem</a:t>
            </a:r>
            <a:r>
              <a:rPr lang="es-ES_tradnl" sz="2000" dirty="0"/>
              <a:t> </a:t>
            </a:r>
            <a:r>
              <a:rPr lang="es-ES_tradnl" sz="2000" dirty="0" err="1"/>
              <a:t>Beispiel</a:t>
            </a:r>
            <a:r>
              <a:rPr lang="es-ES_tradnl" sz="2000" dirty="0"/>
              <a:t>)</a:t>
            </a:r>
          </a:p>
          <a:p>
            <a:pPr marL="0" indent="0">
              <a:buNone/>
            </a:pPr>
            <a:endParaRPr lang="es-ES_tradnl" sz="2000" dirty="0"/>
          </a:p>
        </p:txBody>
      </p:sp>
    </p:spTree>
    <p:extLst>
      <p:ext uri="{BB962C8B-B14F-4D97-AF65-F5344CB8AC3E}">
        <p14:creationId xmlns:p14="http://schemas.microsoft.com/office/powerpoint/2010/main" val="3594176739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23" name="Rectangle 4116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BD6F741-4882-459A-75CC-45A5D4025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9716" y="499397"/>
            <a:ext cx="5929422" cy="1640180"/>
          </a:xfrm>
        </p:spPr>
        <p:txBody>
          <a:bodyPr anchor="b">
            <a:normAutofit/>
          </a:bodyPr>
          <a:lstStyle/>
          <a:p>
            <a:r>
              <a:rPr lang="es-ES_tradnl" sz="4000"/>
              <a:t>Elfmeter </a:t>
            </a:r>
            <a:endParaRPr lang="es-ES_tradnl" sz="4000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249C801-C269-3B18-C8E2-0D4D6B72A9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9717" y="2423821"/>
            <a:ext cx="5929422" cy="35197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_tradnl" sz="2000"/>
              <a:t>Es werden 5 Efmeter geschossen mit einer Trefferwahrscheinlichkeit von p= 80%.</a:t>
            </a:r>
          </a:p>
          <a:p>
            <a:pPr marL="0" indent="0">
              <a:buNone/>
            </a:pPr>
            <a:endParaRPr lang="es-ES_tradnl" sz="2000"/>
          </a:p>
          <a:p>
            <a:pPr marL="0" indent="0">
              <a:buNone/>
            </a:pPr>
            <a:r>
              <a:rPr lang="es-ES_tradnl" sz="2000"/>
              <a:t>Berechne die Wahrscheinlichkeit, dass </a:t>
            </a:r>
          </a:p>
          <a:p>
            <a:pPr marL="0" indent="0">
              <a:buNone/>
            </a:pPr>
            <a:endParaRPr lang="es-ES_tradnl" sz="2000"/>
          </a:p>
          <a:p>
            <a:pPr marL="457200" indent="-457200">
              <a:buAutoNum type="alphaLcParenR"/>
            </a:pPr>
            <a:r>
              <a:rPr lang="es-ES_tradnl" sz="2000"/>
              <a:t>Alle Elfmeter verwandelt werden </a:t>
            </a:r>
          </a:p>
          <a:p>
            <a:pPr marL="457200" indent="-457200">
              <a:buAutoNum type="alphaLcParenR"/>
            </a:pPr>
            <a:r>
              <a:rPr lang="es-ES_tradnl" sz="2000"/>
              <a:t>Nur der dritte Elfmeter verschossen wird </a:t>
            </a:r>
          </a:p>
          <a:p>
            <a:pPr marL="457200" indent="-457200">
              <a:buAutoNum type="alphaLcParenR"/>
            </a:pPr>
            <a:r>
              <a:rPr lang="es-ES_tradnl" sz="2000"/>
              <a:t>Genau zwei Elfmeter getroffen werden </a:t>
            </a:r>
            <a:endParaRPr lang="es-ES_tradnl" sz="2000" dirty="0"/>
          </a:p>
        </p:txBody>
      </p:sp>
      <p:pic>
        <p:nvPicPr>
          <p:cNvPr id="4098" name="Picture 2" descr="Elfmeter - Illustrationen und Vektorgrafiken - iStock">
            <a:extLst>
              <a:ext uri="{FF2B5EF4-FFF2-40B4-BE49-F238E27FC236}">
                <a16:creationId xmlns:a16="http://schemas.microsoft.com/office/drawing/2014/main" id="{C628C8A6-54A4-6B8F-F5A1-D743FCC55D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0"/>
          <a:stretch/>
        </p:blipFill>
        <p:spPr bwMode="auto">
          <a:xfrm>
            <a:off x="7745506" y="1513897"/>
            <a:ext cx="3765176" cy="3722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4" name="Rectangle 4118">
            <a:extLst>
              <a:ext uri="{FF2B5EF4-FFF2-40B4-BE49-F238E27FC236}">
                <a16:creationId xmlns:a16="http://schemas.microsoft.com/office/drawing/2014/main" id="{61707E60-CEC9-4661-AA82-69242EB4B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25" name="Rectangle 4120">
            <a:extLst>
              <a:ext uri="{FF2B5EF4-FFF2-40B4-BE49-F238E27FC236}">
                <a16:creationId xmlns:a16="http://schemas.microsoft.com/office/drawing/2014/main" id="{8F035CD8-AE30-4146-96F2-036B0CE5E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300" y="6406115"/>
            <a:ext cx="4076698" cy="464399"/>
          </a:xfrm>
          <a:prstGeom prst="rect">
            <a:avLst/>
          </a:prstGeom>
          <a:gradFill>
            <a:gsLst>
              <a:gs pos="19000">
                <a:srgbClr val="000000">
                  <a:alpha val="46000"/>
                </a:srgbClr>
              </a:gs>
              <a:gs pos="99000">
                <a:schemeClr val="accent1"/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151741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D386E5C8-31EC-65AC-7247-6704F5588C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9"/>
          <a:stretch/>
        </p:blipFill>
        <p:spPr>
          <a:xfrm rot="16200000">
            <a:off x="2666996" y="-2666997"/>
            <a:ext cx="6858006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371336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4" name="Rectangle 93">
            <a:extLst>
              <a:ext uri="{FF2B5EF4-FFF2-40B4-BE49-F238E27FC236}">
                <a16:creationId xmlns:a16="http://schemas.microsoft.com/office/drawing/2014/main" id="{5AA03EDC-7067-4DFF-B672-541D016AA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0EBF3E39-B0BE-496A-8604-9007470FFA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654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2128007B-C3B1-E04E-4966-94659A18CA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0263" r="1"/>
          <a:stretch/>
        </p:blipFill>
        <p:spPr>
          <a:xfrm rot="16200000">
            <a:off x="8607896" y="1053256"/>
            <a:ext cx="1072209" cy="4797056"/>
          </a:xfrm>
          <a:prstGeom prst="rect">
            <a:avLst/>
          </a:prstGeom>
        </p:spPr>
      </p:pic>
      <p:graphicFrame>
        <p:nvGraphicFramePr>
          <p:cNvPr id="89" name="Textfeld 1">
            <a:extLst>
              <a:ext uri="{FF2B5EF4-FFF2-40B4-BE49-F238E27FC236}">
                <a16:creationId xmlns:a16="http://schemas.microsoft.com/office/drawing/2014/main" id="{7EF54EC4-5B7E-D03B-EA61-EEAFC6E8AC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35138168"/>
              </p:ext>
            </p:extLst>
          </p:nvPr>
        </p:nvGraphicFramePr>
        <p:xfrm>
          <a:off x="871442" y="1566567"/>
          <a:ext cx="4353116" cy="3770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3187850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1C56D2-970D-4C45-E6AD-505A76FD7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6"/>
            <a:ext cx="6586491" cy="1676603"/>
          </a:xfrm>
        </p:spPr>
        <p:txBody>
          <a:bodyPr>
            <a:normAutofit/>
          </a:bodyPr>
          <a:lstStyle/>
          <a:p>
            <a:r>
              <a:rPr lang="es-ES_tradnl" sz="5400"/>
              <a:t>Galton Brett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431FE72-A383-9285-BAA4-60A39431E2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s-ES_tradnl" sz="2400"/>
              <a:t>Meschanisches Modell zur Veranschaulichung der Wahrscheinlichkeitsverteilung </a:t>
            </a:r>
          </a:p>
          <a:p>
            <a:r>
              <a:rPr lang="es-ES_tradnl" sz="2400"/>
              <a:t>Regelmäsige Anordung von Hindernissen, an denen eine von oben eingeworfene Kugel nach links oder rechts abprallen kann </a:t>
            </a:r>
          </a:p>
          <a:p>
            <a:r>
              <a:rPr lang="es-ES_tradnl" sz="2400"/>
              <a:t>In den Fächern unten können Sie dann gezählt werden </a:t>
            </a:r>
          </a:p>
          <a:p>
            <a:endParaRPr lang="es-ES_tradnl" sz="2400"/>
          </a:p>
        </p:txBody>
      </p:sp>
      <p:pic>
        <p:nvPicPr>
          <p:cNvPr id="2050" name="Picture 2" descr="Solution: 'Randomness From Determinism' | Quanta Magazine">
            <a:extLst>
              <a:ext uri="{FF2B5EF4-FFF2-40B4-BE49-F238E27FC236}">
                <a16:creationId xmlns:a16="http://schemas.microsoft.com/office/drawing/2014/main" id="{AE476050-8A34-0A07-234F-D354A2BB1A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9" r="13210" b="5366"/>
          <a:stretch/>
        </p:blipFill>
        <p:spPr bwMode="auto">
          <a:xfrm>
            <a:off x="0" y="184000"/>
            <a:ext cx="4635571" cy="649000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8086106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5" name="Rectangle 1034">
            <a:extLst>
              <a:ext uri="{FF2B5EF4-FFF2-40B4-BE49-F238E27FC236}">
                <a16:creationId xmlns:a16="http://schemas.microsoft.com/office/drawing/2014/main" id="{22587ECF-85E9-4393-9D87-8EB6F3F6C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85523D3-D914-27EF-8982-A211CAD69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37883"/>
            <a:ext cx="4783697" cy="1942810"/>
          </a:xfrm>
        </p:spPr>
        <p:txBody>
          <a:bodyPr anchor="b">
            <a:normAutofit/>
          </a:bodyPr>
          <a:lstStyle/>
          <a:p>
            <a:r>
              <a:rPr lang="es-ES_tradnl" sz="4000" dirty="0" err="1"/>
              <a:t>Eine</a:t>
            </a:r>
            <a:r>
              <a:rPr lang="es-ES_tradnl" sz="4000" dirty="0"/>
              <a:t> </a:t>
            </a:r>
            <a:r>
              <a:rPr lang="es-ES_tradnl" sz="4000" dirty="0" err="1"/>
              <a:t>schöne</a:t>
            </a:r>
            <a:r>
              <a:rPr lang="es-ES_tradnl" sz="4000" dirty="0"/>
              <a:t> </a:t>
            </a:r>
            <a:r>
              <a:rPr lang="es-ES_tradnl" sz="4000" dirty="0" err="1"/>
              <a:t>Aufgabe</a:t>
            </a:r>
            <a:r>
              <a:rPr lang="es-ES_tradnl" sz="4000" dirty="0"/>
              <a:t> zum </a:t>
            </a:r>
            <a:r>
              <a:rPr lang="es-ES_tradnl" sz="4000" dirty="0" err="1"/>
              <a:t>Galtonbrett</a:t>
            </a:r>
            <a:r>
              <a:rPr lang="es-ES_tradnl" sz="4000" dirty="0"/>
              <a:t>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2646EF8-F7ED-EB50-55EB-5B88EFA817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686323"/>
            <a:ext cx="4783697" cy="34335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2000" dirty="0">
                <a:effectLst/>
                <a:latin typeface="Helvetica Neue" panose="02000503000000020004" pitchFamily="2" charset="0"/>
              </a:rPr>
              <a:t>Jemand stellt ein Galton-Brett der Länge acht schräg auf. Die Schrägstellung ist so, dass die Wahrscheinlichkeit, dass eine Kugel im mittleren Fach landet, den Wert 0,1 hat. Eine Kugel wird in das Galton-Brett gegeben. Ermittelt bitte die Wahrscheinlichkeit, dass die Kugel an den Stiften nach links abprallt.</a:t>
            </a:r>
          </a:p>
          <a:p>
            <a:pPr marL="0" indent="0">
              <a:buNone/>
            </a:pPr>
            <a:endParaRPr lang="es-ES_tradnl" sz="2000" dirty="0"/>
          </a:p>
        </p:txBody>
      </p:sp>
      <p:pic>
        <p:nvPicPr>
          <p:cNvPr id="1025" name="Picture 1" descr="page5image4035425424">
            <a:extLst>
              <a:ext uri="{FF2B5EF4-FFF2-40B4-BE49-F238E27FC236}">
                <a16:creationId xmlns:a16="http://schemas.microsoft.com/office/drawing/2014/main" id="{81F8AD67-7B2B-1BA0-6BFD-079F7CA570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76"/>
          <a:stretch/>
        </p:blipFill>
        <p:spPr bwMode="auto">
          <a:xfrm>
            <a:off x="5988424" y="539969"/>
            <a:ext cx="5365375" cy="5577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5934268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7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Rectangle 17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56A6D94-FA7A-9C3C-71DB-E581172CC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es-ES_tradnl" sz="4000">
                <a:solidFill>
                  <a:srgbClr val="FFFFFF"/>
                </a:solidFill>
              </a:rPr>
              <a:t>Vertiefung des Themas anhand vieler Beispiele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28D44E3-83DA-AA53-2D59-99D590CB0F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de-DE" sz="1900" dirty="0">
                <a:effectLst/>
                <a:latin typeface="Helvetica Neue" panose="02000503000000020004" pitchFamily="2" charset="0"/>
              </a:rPr>
              <a:t>a) Adrian wirft einen Würfel dreimal und notiert die Anzahl der Sechsen. </a:t>
            </a:r>
            <a:br>
              <a:rPr lang="de-DE" sz="1900" dirty="0">
                <a:effectLst/>
                <a:latin typeface="Helvetica Neue" panose="02000503000000020004" pitchFamily="2" charset="0"/>
              </a:rPr>
            </a:br>
            <a:r>
              <a:rPr lang="de-DE" sz="1900" dirty="0">
                <a:effectLst/>
                <a:latin typeface="Helvetica Neue" panose="02000503000000020004" pitchFamily="2" charset="0"/>
              </a:rPr>
              <a:t>b) Yassin wirft einen Würfel dreimal und notiert die Augensumme.</a:t>
            </a:r>
            <a:br>
              <a:rPr lang="de-DE" sz="1900" dirty="0">
                <a:effectLst/>
                <a:latin typeface="Helvetica Neue" panose="02000503000000020004" pitchFamily="2" charset="0"/>
              </a:rPr>
            </a:br>
            <a:r>
              <a:rPr lang="de-DE" sz="1900" dirty="0">
                <a:effectLst/>
                <a:latin typeface="Helvetica Neue" panose="02000503000000020004" pitchFamily="2" charset="0"/>
              </a:rPr>
              <a:t>c) Nils nimmt aus einer Urne mit 3 weißen und 7 roten Kugeln so lange ohne Zurücklegen Kugeln, bis die erste rote Kugel erscheint.</a:t>
            </a:r>
            <a:br>
              <a:rPr lang="de-DE" sz="1900" dirty="0">
                <a:effectLst/>
                <a:latin typeface="Helvetica Neue" panose="02000503000000020004" pitchFamily="2" charset="0"/>
              </a:rPr>
            </a:br>
            <a:r>
              <a:rPr lang="de-DE" sz="1900" dirty="0">
                <a:effectLst/>
                <a:latin typeface="Helvetica Neue" panose="02000503000000020004" pitchFamily="2" charset="0"/>
              </a:rPr>
              <a:t>d) Freddy  nimmt aus einer Urne mit 3 weißen und 7 roten Kugeln 4-mal mit Zurücklegen jeweils eine Kugel.</a:t>
            </a:r>
            <a:br>
              <a:rPr lang="de-DE" sz="1900" dirty="0">
                <a:effectLst/>
                <a:latin typeface="Helvetica Neue" panose="02000503000000020004" pitchFamily="2" charset="0"/>
              </a:rPr>
            </a:br>
            <a:r>
              <a:rPr lang="de-DE" sz="1900" dirty="0" err="1">
                <a:effectLst/>
                <a:highlight>
                  <a:srgbClr val="0000FF"/>
                </a:highlight>
                <a:latin typeface="Helvetica Neue" panose="02000503000000020004" pitchFamily="2" charset="0"/>
              </a:rPr>
              <a:t>e</a:t>
            </a:r>
            <a:r>
              <a:rPr lang="de-DE" sz="1900" dirty="0">
                <a:effectLst/>
                <a:highlight>
                  <a:srgbClr val="0000FF"/>
                </a:highlight>
                <a:latin typeface="Helvetica Neue" panose="02000503000000020004" pitchFamily="2" charset="0"/>
              </a:rPr>
              <a:t>) </a:t>
            </a:r>
            <a:r>
              <a:rPr lang="de-DE" sz="1900" dirty="0">
                <a:effectLst/>
                <a:latin typeface="Helvetica Neue" panose="02000503000000020004" pitchFamily="2" charset="0"/>
              </a:rPr>
              <a:t>Bei einem Glücksrad erscheint in 50% aller Fälle eine 1, in jeweils 25% der Fälle eine 2 bzw. eine 3. Wir drehen das Rad viermal und notieren die Ziffern als 4-stellige Zahl.</a:t>
            </a:r>
            <a:br>
              <a:rPr lang="de-DE" sz="1900" dirty="0">
                <a:effectLst/>
                <a:latin typeface="Helvetica Neue" panose="02000503000000020004" pitchFamily="2" charset="0"/>
              </a:rPr>
            </a:br>
            <a:r>
              <a:rPr lang="de-DE" sz="1900" dirty="0">
                <a:effectLst/>
                <a:latin typeface="Helvetica Neue" panose="02000503000000020004" pitchFamily="2" charset="0"/>
              </a:rPr>
              <a:t>f)  Sebi dreht das Glücksrad aus </a:t>
            </a:r>
            <a:r>
              <a:rPr lang="de-DE" sz="1900" dirty="0">
                <a:effectLst/>
                <a:highlight>
                  <a:srgbClr val="0000FF"/>
                </a:highlight>
                <a:latin typeface="Helvetica Neue" panose="02000503000000020004" pitchFamily="2" charset="0"/>
              </a:rPr>
              <a:t>(</a:t>
            </a:r>
            <a:r>
              <a:rPr lang="de-DE" sz="1900" dirty="0" err="1">
                <a:effectLst/>
                <a:highlight>
                  <a:srgbClr val="0000FF"/>
                </a:highlight>
                <a:latin typeface="Helvetica Neue" panose="02000503000000020004" pitchFamily="2" charset="0"/>
              </a:rPr>
              <a:t>e</a:t>
            </a:r>
            <a:r>
              <a:rPr lang="de-DE" sz="1900" dirty="0">
                <a:effectLst/>
                <a:highlight>
                  <a:srgbClr val="0000FF"/>
                </a:highlight>
                <a:latin typeface="Helvetica Neue" panose="02000503000000020004" pitchFamily="2" charset="0"/>
              </a:rPr>
              <a:t>)</a:t>
            </a:r>
            <a:r>
              <a:rPr lang="de-DE" sz="1900" dirty="0">
                <a:effectLst/>
                <a:latin typeface="Helvetica Neue" panose="02000503000000020004" pitchFamily="2" charset="0"/>
              </a:rPr>
              <a:t> achtmal. Jedes Mal, wenn die 3 erscheint, erhält man 10 Cent.</a:t>
            </a:r>
            <a:br>
              <a:rPr lang="de-DE" sz="1900" dirty="0">
                <a:effectLst/>
                <a:latin typeface="Helvetica Neue" panose="02000503000000020004" pitchFamily="2" charset="0"/>
              </a:rPr>
            </a:br>
            <a:r>
              <a:rPr lang="de-DE" sz="1900" dirty="0" err="1">
                <a:effectLst/>
                <a:latin typeface="Helvetica Neue" panose="02000503000000020004" pitchFamily="2" charset="0"/>
              </a:rPr>
              <a:t>g</a:t>
            </a:r>
            <a:r>
              <a:rPr lang="de-DE" sz="1900" dirty="0">
                <a:effectLst/>
                <a:latin typeface="Helvetica Neue" panose="02000503000000020004" pitchFamily="2" charset="0"/>
              </a:rPr>
              <a:t>) Felix und Flo drehen das Glücksrad aus </a:t>
            </a:r>
            <a:r>
              <a:rPr lang="de-DE" sz="1900" dirty="0">
                <a:effectLst/>
                <a:highlight>
                  <a:srgbClr val="0000FF"/>
                </a:highlight>
                <a:latin typeface="Helvetica Neue" panose="02000503000000020004" pitchFamily="2" charset="0"/>
              </a:rPr>
              <a:t>(</a:t>
            </a:r>
            <a:r>
              <a:rPr lang="de-DE" sz="1900" dirty="0" err="1">
                <a:effectLst/>
                <a:highlight>
                  <a:srgbClr val="0000FF"/>
                </a:highlight>
                <a:latin typeface="Helvetica Neue" panose="02000503000000020004" pitchFamily="2" charset="0"/>
              </a:rPr>
              <a:t>e</a:t>
            </a:r>
            <a:r>
              <a:rPr lang="de-DE" sz="1900" dirty="0">
                <a:effectLst/>
                <a:highlight>
                  <a:srgbClr val="0000FF"/>
                </a:highlight>
                <a:latin typeface="Helvetica Neue" panose="02000503000000020004" pitchFamily="2" charset="0"/>
              </a:rPr>
              <a:t>)</a:t>
            </a:r>
            <a:r>
              <a:rPr lang="de-DE" sz="1900" dirty="0">
                <a:effectLst/>
                <a:latin typeface="Helvetica Neue" panose="02000503000000020004" pitchFamily="2" charset="0"/>
              </a:rPr>
              <a:t> so oft, bis die 3 erscheint, höchstens jedoch fünfmal.</a:t>
            </a:r>
          </a:p>
          <a:p>
            <a:endParaRPr lang="es-ES_tradnl" sz="1900" dirty="0"/>
          </a:p>
        </p:txBody>
      </p:sp>
    </p:spTree>
    <p:extLst>
      <p:ext uri="{BB962C8B-B14F-4D97-AF65-F5344CB8AC3E}">
        <p14:creationId xmlns:p14="http://schemas.microsoft.com/office/powerpoint/2010/main" val="1483998915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CB49665F-0298-4449-8D2D-209989CB9E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lor 2">
            <a:extLst>
              <a:ext uri="{FF2B5EF4-FFF2-40B4-BE49-F238E27FC236}">
                <a16:creationId xmlns:a16="http://schemas.microsoft.com/office/drawing/2014/main" id="{A71EEC14-174A-46FA-B046-4747504571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EB6CB95-E653-4C6C-AE51-62FD848E8D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89" y="-2"/>
            <a:ext cx="3468234" cy="6858000"/>
            <a:chOff x="651279" y="598259"/>
            <a:chExt cx="10889442" cy="5680742"/>
          </a:xfrm>
        </p:grpSpPr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BDD3CB8E-ABA7-4F37-BB2C-64FFD19813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C2CA788A-B2FD-494C-BED0-83E31F6DFF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D3233586-E9AE-7470-49B1-5F70FAED9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1325880" y="1947672"/>
            <a:ext cx="5961888" cy="2788920"/>
          </a:xfrm>
        </p:spPr>
        <p:txBody>
          <a:bodyPr anchor="ctr">
            <a:normAutofit/>
          </a:bodyPr>
          <a:lstStyle/>
          <a:p>
            <a:r>
              <a:rPr lang="de-DE" sz="4000" b="1" dirty="0">
                <a:solidFill>
                  <a:schemeClr val="bg1"/>
                </a:solidFill>
                <a:effectLst/>
                <a:latin typeface="Menlo" panose="020B0609030804020204" pitchFamily="49" charset="0"/>
              </a:rPr>
              <a:t>Binomialverteilung Voraussetzung</a:t>
            </a:r>
            <a:br>
              <a:rPr lang="de-DE" sz="4000" b="1" dirty="0">
                <a:solidFill>
                  <a:schemeClr val="bg1"/>
                </a:solidFill>
                <a:effectLst/>
                <a:latin typeface="Menlo" panose="020B0609030804020204" pitchFamily="49" charset="0"/>
              </a:rPr>
            </a:br>
            <a:r>
              <a:rPr lang="de-DE" sz="4000" b="1" dirty="0">
                <a:solidFill>
                  <a:schemeClr val="bg1"/>
                </a:solidFill>
                <a:effectLst/>
                <a:latin typeface="Menlo" panose="020B0609030804020204" pitchFamily="49" charset="0"/>
              </a:rPr>
              <a:t>Quick </a:t>
            </a:r>
            <a:r>
              <a:rPr lang="de-DE" sz="4000" b="1" dirty="0" err="1">
                <a:solidFill>
                  <a:schemeClr val="bg1"/>
                </a:solidFill>
                <a:effectLst/>
                <a:latin typeface="Menlo" panose="020B0609030804020204" pitchFamily="49" charset="0"/>
              </a:rPr>
              <a:t>reminder</a:t>
            </a:r>
            <a:r>
              <a:rPr lang="de-DE" sz="4800" dirty="0">
                <a:solidFill>
                  <a:schemeClr val="bg1"/>
                </a:solidFill>
                <a:effectLst/>
                <a:latin typeface="Menlo" panose="020B0609030804020204" pitchFamily="49" charset="0"/>
              </a:rPr>
              <a:t> </a:t>
            </a:r>
            <a:br>
              <a:rPr lang="de-DE" sz="4800" dirty="0">
                <a:solidFill>
                  <a:schemeClr val="bg1"/>
                </a:solidFill>
                <a:effectLst/>
                <a:latin typeface="Menlo" panose="020B0609030804020204" pitchFamily="49" charset="0"/>
              </a:rPr>
            </a:br>
            <a:endParaRPr lang="es-ES_tradnl" sz="4800" dirty="0">
              <a:solidFill>
                <a:schemeClr val="bg1"/>
              </a:solidFill>
            </a:endParaRP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CB0E22B2-20FE-C576-CA05-999301D8A0D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200947"/>
              </p:ext>
            </p:extLst>
          </p:nvPr>
        </p:nvGraphicFramePr>
        <p:xfrm>
          <a:off x="3794296" y="288758"/>
          <a:ext cx="7559504" cy="62852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22978316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25">
            <a:extLst>
              <a:ext uri="{FF2B5EF4-FFF2-40B4-BE49-F238E27FC236}">
                <a16:creationId xmlns:a16="http://schemas.microsoft.com/office/drawing/2014/main" id="{51D98CAC-3EFF-4342-BD5A-6C0E8CAB4C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12192000" cy="40068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6DBDD2B-522E-550A-44A2-6AF94AE78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14402"/>
            <a:ext cx="10515600" cy="265995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Danke für eure Aufmerksamkeit und hoffentlich konntet ihr etwas lernen 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6CC51DAC-1EC6-52AC-3C79-0E28283521B7}"/>
              </a:ext>
            </a:extLst>
          </p:cNvPr>
          <p:cNvSpPr txBox="1"/>
          <p:nvPr/>
        </p:nvSpPr>
        <p:spPr>
          <a:xfrm>
            <a:off x="5210174" y="4921252"/>
            <a:ext cx="19145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4400" dirty="0"/>
              <a:t>LG </a:t>
            </a:r>
            <a:r>
              <a:rPr lang="es-ES_tradnl" sz="4400" dirty="0" err="1"/>
              <a:t>Bun</a:t>
            </a:r>
            <a:endParaRPr lang="es-ES_tradnl" sz="4400" dirty="0"/>
          </a:p>
        </p:txBody>
      </p:sp>
    </p:spTree>
    <p:extLst>
      <p:ext uri="{BB962C8B-B14F-4D97-AF65-F5344CB8AC3E}">
        <p14:creationId xmlns:p14="http://schemas.microsoft.com/office/powerpoint/2010/main" val="343066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505</Words>
  <Application>Microsoft Office PowerPoint</Application>
  <PresentationFormat>Breitbild</PresentationFormat>
  <Paragraphs>47</Paragraphs>
  <Slides>12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13" baseType="lpstr">
      <vt:lpstr>Office</vt:lpstr>
      <vt:lpstr>Binomialverteilung </vt:lpstr>
      <vt:lpstr>Binomialkoeffizient kurze Wiederholung  </vt:lpstr>
      <vt:lpstr>Du bist Trainer </vt:lpstr>
      <vt:lpstr>Bernoulli- Experiment </vt:lpstr>
      <vt:lpstr>Elfmeter </vt:lpstr>
      <vt:lpstr>PowerPoint-Präsentation</vt:lpstr>
      <vt:lpstr>PowerPoint-Präsentation</vt:lpstr>
      <vt:lpstr>Galton Brett </vt:lpstr>
      <vt:lpstr>Eine schöne Aufgabe zum Galtonbrett </vt:lpstr>
      <vt:lpstr>Vertiefung des Themas anhand vieler Beispiele</vt:lpstr>
      <vt:lpstr>Binomialverteilung Voraussetzung Quick reminder  </vt:lpstr>
      <vt:lpstr>Danke für eure Aufmerksamkeit und hoffentlich konntet ihr etwas lernen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Binomialverteilung </dc:title>
  <dc:creator>Lukas Bun Noraphon Stoetzel</dc:creator>
  <cp:lastModifiedBy>Pseudo1707</cp:lastModifiedBy>
  <cp:revision>9</cp:revision>
  <dcterms:created xsi:type="dcterms:W3CDTF">2022-10-08T12:38:43Z</dcterms:created>
  <dcterms:modified xsi:type="dcterms:W3CDTF">2023-04-25T10:41:12Z</dcterms:modified>
</cp:coreProperties>
</file>