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45" d="100"/>
          <a:sy n="145" d="100"/>
        </p:scale>
        <p:origin x="126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3-21T17:06:48.864"/>
    </inkml:context>
    <inkml:brush xml:id="br0">
      <inkml:brushProperty name="width" value="0.08571" units="cm"/>
      <inkml:brushProperty name="height" value="0.08571" units="cm"/>
    </inkml:brush>
  </inkml:definitions>
  <inkml:trace contextRef="#ctx0" brushRef="#br0">13 59 7782,'0'-4'-110,"0"0"1,-2 2-1,0-3 1,0 0-1,1 0 744,-1-2 1,1 4 0,-1 3-134,1 4 1,1 2-1,1 0-373,1 0 1,-1 1 0,1 0 0,1 2-232,-1 1 0,1-1 0,-2 1 0,1-2 40,0 1 0,0 2 1,1-3-1,-1 0-32,1-1 0,-3-3 0,3 0-241,0-1 1,-2 1 256,4-2 0,-3 0 0,1-2 60,0-3 1,0 2-1,-1-3-64,0-1 0,2-1 0,-1 0 59,0-1 0,-1 1 0,0-1 0,-1 0-26,1-1 0,-1 0 0,1-2 0,0 0 0,-1 1 0,1-1 1,0 0-1,-2 1 0,1 1 0,1-1 0,0 0 0,-1 2 1,0 1 49,-1 4 0,0 3 0</inkml:trace>
  <inkml:trace contextRef="#ctx0" brushRef="#br0" timeOffset="1720">192 72 7723,'0'-4'566,"0"0"1,0 3 0,0 1-433,-2 3 0,1 3 1,-1 0-118,1 1 1,1 1-1,-1 1 1,0-1-99,-1-1 1,0-1 0,2 1 0,-1-1 9,-1 1 0,1-1-162,-1 0 306,1-2 1,4-1-21,1-3 1,1-1 0,0 0-23,0-1 1,-1-3 0,2 3-1,1 1-101,-1 0 1,-2 1 0,1 0-1,-1 1-40,0 1 1,1 2-1,-1 4 97,-1 1 1,0-1-1,-3-1 1,0 1-20,0 1 1,0-1 0,0-1-1,0-1 59,-3 0 1,2 1 0,-3-1-65,-1 1 0,0-3 0,0 0 0,0-2-37,0 0 1,0-2 0,-2 0-93,1 0 0,-1 0 0,1 0-9,0 0 0,2 0 0,1-2-44,0 0 219,3 0 0,-3-1 0,3 0 0</inkml:trace>
  <inkml:trace contextRef="#ctx0" brushRef="#br0" timeOffset="2119">192 78 7998,'5'-3'497,"-1"1"0,1 0-327,1 0 0,0 2 0,1-3 0,-1 3-66,0 0 0,-1 0 0,-1 0 0,1 0-188,1 0 0,-2 0 0,0 0-1403,1 0 1487,-2 0 0,3 3 0,-3 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3-21T17:06:56.654"/>
    </inkml:context>
    <inkml:brush xml:id="br0">
      <inkml:brushProperty name="width" value="0.08571" units="cm"/>
      <inkml:brushProperty name="height" value="0.08571" units="cm"/>
    </inkml:brush>
  </inkml:definitions>
  <inkml:trace contextRef="#ctx0" brushRef="#br0">7 1 7206,'-3'3'-320,"2"1"531,-1-2-159,1-1 1,1 2-1,0-1 1,3 0-38,-1 2 0,0-2 0,-1 2-46,1-1 1,-2 0 11,3-1 41,0-2 2,1 6 1,2-2-20,0 2 1,-2-2 0,-1 0-10,0-1 0,-2-1-1,3-2 1,1 0-2,1 0 1,-2 1 0,1 0 2,0 1 0,-2 1 3,2-1 0,-1 1 0,2 2-2,-2-1 1,-1-2-1,-1 2-6,3-1 1,-2 1 0,2-1 4,0 0 1,-2 0 0,1 1-1,-1 1 1,1-2 0,-1 1 75,0-1 0,-1 2-23,3-1 1,-3 1 0,1 0-30,0-1 0,2 1 3,-1 1 1,1 0 0,0 0 9,0-2 0,-3 1 0,1-2 0,0 1-14,-1 1 0,1-2 0,-1 1 0,1 0 56,0-1 0,1-1 0,-1 3-28,1 0 1,-2-2-1,2 1-4,1 1 1,-2-1 0,0-1-28,0 0 1,-2 2 0,3-3 0,-1 2 10,-2 1 1,0-2-1,1 0 18,0 0 1,2 0 0,-1 3-15,1-2 1,-3 0 0,2-3 34,0 1 0,0 3 0,2-1-63,-1-1 1,-2 2-1,2-2-2,-2 1 0,3-2 9,-3 2 1,2-2 0,-1 2-1,0-1 13,0 1 0,1-2 0,-1 2-12,0-1 0,0 1 0,0-1-9,0 0 1,1-1 0,-1 2-4,1-1 0,-3 0 1,2-2-1,0 2-4,1 0 0,0-1 0,0 1-3,1 0 0,1-2 5,0 3 0,0-2 0,-1 2 1,-1-1 1,0 0 0,3-1 0,-1 2 0,-2-1 0,1 0 8,0 0 0,0 0 1,1 1 20,-2 1 1,2-3 0,-2 1-5,2 0 1,-2 0 0,1-1-18,0 0 1,0 2 0,1-1-13,-2 0 1,1 0 0,-2 0 14,1 0 0,0 1 1,2-1 27,-2 1 1,2-2 0,-2 1-2,2 0 1,-2 2 0,-1-3 0,1 1 5,0 0 0,-2 0 0,2-2-4,1 1 1,1 3 0,0-2-14,0 0 1,1-1 0,-1 0-21,1-2 1,-1 3 0,1-1-10,-1-1 1,0 2 0,0 0 0,-1 0 40,-1 0 1,1-1-14,1 1 1,0-3-1,0 3 1,-1-1 12,-1 0 0,1 1 1,1-3-17,0 0 0,1 0 0,-1 0-22,1 0 1,-1 0-1,1 0-1,-1 2 1,0 0 0,1 1-2,-1 0 0,-2 0 0,1-2 0,0 2 4,0-2 0,2 2 0,-1-1 0,0 0 17,-2 1 1,2-2 0,-2 1-1,2-1 21,0-1 0,1 2 0,1 0 1,1-1-30,-1 0 0,-1-1 0,-1 1 0,1 0-13,-1 1 0,0 3 0,1-3 15,-1 2 1,1-3-1,-1 2-38,1 0 1,-1-1-1,0 1 23,1 0 0,-1-1 0,1-1 8,-1 1 1,0-1 0,1 1 0,-1-2 27,1 0 0,-1 3 0,1-1-12,-1-1 0,0 0 0,1 0-10,-1 1 0,1-1 0,-1 3 1,0-1 10,1-2 0,-1 0 1,-1 1-1,-1 0-7,1-1 1,1 2-1,0-1 1,0 0-9,1-1 0,-2-1 0,1 2-22,1 0 1,0 0 0,3-2-1,-1 1 12,-2 1 0,-1-1 0,1 1 0,-1-2-2,1 0 0,1 1 0,1 1 0,-1 0 1,-1-1 0,1 0 1,1 0-1,-1 0 1,-1 1 0,1 0 1,1-2-1,-1 0 1,-1 0 0,1 0 0,2 0 0,-1 0 0,0 0 0,0 0 0,-2 0 0,1 0 0,0 0 0,2 0 0,-3 0 0,2 0 14,-1 0 1,1 0-1,0 0 1,1 0 38,-1 0 0,0-1 0,-1 0 0,1-1-41,-2 1 1,1-2 0,-1 1 0,0 0-2,2 1 0,0-1 1,-3 0-1,0 1-13,1 0 0,-1 0 0,1 0 0,-1-1-7,0 0 1,1 1 0,-1-1 0,1 0 19,-1 1 1,3-2 0,-1 1 0,0 0 2,-1 2 0,0-2 0,-1-1 0,0 2 1,1 0 0,-1 1 0,1 0 1,-1 0-8,1 0 1,-1 0-1,0-2 1,1 0-19,-1 1 0,1 0 0,-1 1 0,0-1 7,1-1 0,-1 1 1,1-2-1,-1 1 0,1 0 1,-1 0-1,0 2 1,1 0 0,-1 0 1,1 0 0,-1-1 1,0-1 0,1 1 0,-1-1 0,1 2-1,-1 0 1,3-1 0,-1 0 0,0-2 0,-1 2 0,0 0 0,-1-1 13,0 0 0,1 0 0,-1 1 0,1 0 47,2-1 1,-3-1 0,1 3 0,1-2 0,-1 0 26,1 1 0,-2-1 0,0 1 0,1-1-73,2 0 0,-2-1 0,2 1 0,-2 0-13,-1-1 1,3 3 0,-1-3-1,0 2 1,-1-1 1,0 1 0,-1-1 0,1 1-2,-1-2 1,0 3 0,1-3-1,-1 1-1,1 0 0,-1-1 0,0 1 1,1 0 2,-1 1 0,1-2 0,-1 0 1,1 0-4,-1-2 0,0 1 1,1 0-1,-1 1 3,1-1 0,-1 0 0,0-2 0,1 1 5,-1 1 0,1 0 0,-1-2-6,0 2 1,1-2-1,-1 3 1,1-2-2,-1 1 0,1 2 0,-1-2-3,0-1 1,1 0-1,-1 0 1,-2 1-2,1 1 0,-1-2 0,2 1 0,-1-1 1,-1 1 1,0-2 0,3 2-9,-1-2 1,1 0 0,-1-1 7,0 1 1,0 1 0,-1 1 0,-1-1-18,1-1 0,0 2 0,0 1 0,0-1-5,0 1 1,0 0 30,-1-1 0,2 2-9,-2-2 0,-1 2 1,2-2-1,-1 0 10,-1 1 1,2 1 0,-2-2-1,1 1 2,1-1 0,-2 0 0,2-1 1,-1 1-8,0-1 0,1 0 1,-1 0-1,0 1-5,0-1 0,0 1 1,1 1-1,-2-1 23,0 1 0,2 1 1,-3-2-11,2 1 0,-2-1 1,2 1-1,-1 0 1,1 0 0,-2 1 0,2-1 15,1-1-61,-2 1 0,1-2 0,-3 2 8,1 0 1,3-1 0,-3-2-2,2 2 0,-2-2-13,2 2 0,-2-2 15,3-1 1,-4 3 0,1 0-1,-1-1 0,1 1 1,0 0 4,0-1 1,1 2 0,-1-2-57,2 0 1,-3 0 0,2-1-86,0 2 0,-2-2 125,1 2 0,1-2 1,0 0-27,0-1 1,-1 1-1,2-1-22,-1 1 0,1-1-42,-2 1 1,2 0-122,-1-1 1,1 3-1758,-2 0 1704,0 2 1,-2-1 0</inkml:trace>
  <inkml:trace contextRef="#ctx0" brushRef="#br0" timeOffset="1530">2579 71 7162,'0'7'0,"0"-1"0,0 1 0,0-1-708,0 0 0,0 1 963,0-1 1,0 1 0,0-1 0,0 0-147,0 1 1,2 1 0,0 1-1,0-1-45,1-1 0,-2-1 1,2 1-1,-1-1 8,0 1 0,0-1 0,-2 0-81,0 1 1,1-1 0,0 1-95,1-1 21,1 0 89,-1 1 0,-1-4 1,2-3 6,0-1 1,-2-2 0,1 1 4,1-2 1,0-4 0,2-1 0,-1 2-20,-2-1 1,3 2 0,-2-1 0,-1-1 2,1-1 0,2 1 1,-3 1-1,1-1 1,0-1 1,0 1 0,-2 1 0,2 0-85,-2-1 1,2 1-1,-1-2 1,-1 2-236,0 1 1,1-1-53,0 1 0,1 1 367,-3 1 0,-1 3 0,-1 1 0,-2 3 0,-2 4 0</inkml:trace>
  <inkml:trace contextRef="#ctx0" brushRef="#br0" timeOffset="2111">2758 206 8064,'0'6'-85,"0"0"0,-2-1 0,0-1 0,1 1-45,0 1 1,-1 1 210,0 2 0,-2 0 1,1 2-66,2-3 1,0-1 43,1 0 1,1-4-1,1-1-133,2-1 0,2-2 131,0-1 1,1-1-42,-1-1 0,1-1 0,1 0 7,1 0 1,-1-1-1,-1 1 1,-1 1 0,1 1 113,-1 2 1,-2 0-237,1 1 1,-2 3 0,1 1-603,-1 2 0,-3-2 7,0 1 693,0-4 0,0 5 0,0-3 0</inkml:trace>
  <inkml:trace contextRef="#ctx0" brushRef="#br0" timeOffset="2416">2855 206 8217,'0'6'463,"0"2"-323,0 0 1,-1-1 0,0 2 0,-2 1-157,2 0 1,-2 2-1,0-1 1,0 0-38,1 0 0,-1 1 1,3-2-1,-2 0-191,0-1 0,0-2 0,2 2-928,0-2 1172,0-4 0,3 3 0,0-2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8A87478-0911-7C73-6AEC-466EE69A1C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81DA7130-537D-D31A-DC50-E99C65B6D7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426E703-5773-5025-4083-98B3FEDD1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32522-56FA-4F11-8908-AB1DFD0C62F4}" type="datetimeFigureOut">
              <a:rPr lang="de-DE" smtClean="0"/>
              <a:t>22.03.23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C1C0406-85A9-EDA1-85A1-F3B47640FE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5D84046-D4D2-465A-0841-7244D55901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6D3BF-3124-4F1F-BE61-BEF932E88B3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060622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024880C-C6F3-44D9-D32B-4DCD16147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2FACEB7-6BE8-4AD7-A57A-9F907D5B8D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FAFB10A-C6CD-F596-AB1E-CC49DFA4BD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32522-56FA-4F11-8908-AB1DFD0C62F4}" type="datetimeFigureOut">
              <a:rPr lang="de-DE" smtClean="0"/>
              <a:t>22.03.23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96A334F-E594-7D62-37A4-009E11765C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5A8DFAD-534D-95F2-05ED-CD5BEFB14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6D3BF-3124-4F1F-BE61-BEF932E88B3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98801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755FB11-C957-6A03-B85E-A87A49A072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2C764D4-0272-7027-7440-C3906BE3A4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33C6CF2-6771-D77B-C4E0-7B73A6EAB6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32522-56FA-4F11-8908-AB1DFD0C62F4}" type="datetimeFigureOut">
              <a:rPr lang="de-DE" smtClean="0"/>
              <a:t>22.03.23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407AB1C-8AF8-49EF-788D-41D3EA7CF4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EC3D9DF-9B03-9711-1DA8-ECFA5F498E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6D3BF-3124-4F1F-BE61-BEF932E88B3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929490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097E1A7-2A21-94E0-6873-A8FAE6DB0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44E4B66-A43D-5FCA-D6FC-12374D2A65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3494EB18-9B4D-9ABD-68DD-933742A249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BD94B4F-6482-24CB-023E-9DB86B0B5F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32522-56FA-4F11-8908-AB1DFD0C62F4}" type="datetimeFigureOut">
              <a:rPr lang="de-DE" smtClean="0"/>
              <a:t>22.03.23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6DB783B1-6C6A-1839-3AF9-F72286817E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23E26602-E325-4927-1DD7-7A6CD5470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6D3BF-3124-4F1F-BE61-BEF932E88B3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57781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BBF56CA-8F0F-225B-928B-DE3A23BAA8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295A38B6-E23B-9A0D-077F-7E8B64C19E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7669A6E-9CB7-5B04-2BEE-03C5C160A8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9EF76DD7-751E-0571-117F-DEC9446DFE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124831A1-3844-2DD2-DC49-C5A74774CE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FEFE053D-4B5F-6894-257D-F31AA6008D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32522-56FA-4F11-8908-AB1DFD0C62F4}" type="datetimeFigureOut">
              <a:rPr lang="de-DE" smtClean="0"/>
              <a:t>22.03.23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71AEE1EF-739A-A570-A895-873192509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6BF069BD-3993-5E02-DE19-A6ADBFC43E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6D3BF-3124-4F1F-BE61-BEF932E88B3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686434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806D987-711E-3DBA-77A1-EEEC802414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31FAB148-B9E8-5889-02CC-367818421A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32522-56FA-4F11-8908-AB1DFD0C62F4}" type="datetimeFigureOut">
              <a:rPr lang="de-DE" smtClean="0"/>
              <a:t>22.03.23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58329773-EB91-F8CC-E7F5-C5042D069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5BF5565C-CBD8-B58B-FA13-441D5EC9C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6D3BF-3124-4F1F-BE61-BEF932E88B3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707317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84EAFE4D-E569-6619-F4D5-A474A5DF18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32522-56FA-4F11-8908-AB1DFD0C62F4}" type="datetimeFigureOut">
              <a:rPr lang="de-DE" smtClean="0"/>
              <a:t>22.03.23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2CF7CCA7-BD27-57E1-1280-EE9C4FA10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7882074B-5BE0-520F-EBBD-6A8FAD2B6C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6D3BF-3124-4F1F-BE61-BEF932E88B3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27805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A83E325-AD5F-4F24-2C2E-E683B91423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0781D50-5326-DA6C-FB30-04F0714E1D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0224A3E4-1A9E-4CA6-75CC-EFCD898F76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18A05C6-F8D7-3288-AF73-AD62A92588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32522-56FA-4F11-8908-AB1DFD0C62F4}" type="datetimeFigureOut">
              <a:rPr lang="de-DE" smtClean="0"/>
              <a:t>22.03.23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5E242544-B10C-8966-772A-B824E05EBF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89666C46-A9DB-D0A7-E135-868FD4E9E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6D3BF-3124-4F1F-BE61-BEF932E88B3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23043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D0B197-D315-BDDB-0408-2CB9378B7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2655E33C-5CA3-8D7E-C214-C004765FE8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88F21298-9395-EB27-207F-9768981ABE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316AEEC4-CA81-69A2-6A6C-D6567DDED3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32522-56FA-4F11-8908-AB1DFD0C62F4}" type="datetimeFigureOut">
              <a:rPr lang="de-DE" smtClean="0"/>
              <a:t>22.03.23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DC1DFC37-4707-3205-2A90-6E358F44A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D780B8F5-0490-B3A8-A446-F9EC260107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6D3BF-3124-4F1F-BE61-BEF932E88B3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92278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0E0FB62-205C-E2E1-F0F8-FFF01316C8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FB6391AD-1E76-A574-4232-E51883E2E0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2EF2E8A-E958-A5DC-26A7-7D1202889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32522-56FA-4F11-8908-AB1DFD0C62F4}" type="datetimeFigureOut">
              <a:rPr lang="de-DE" smtClean="0"/>
              <a:t>22.03.23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64D7FA3-EF34-AA5B-B0FC-D9658BD0FE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9C20EB1-6F23-64C4-C8FE-1B81C7D851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6D3BF-3124-4F1F-BE61-BEF932E88B3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725783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A85C9933-4677-126E-6114-73D9792006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BC1523E8-ADFB-1F94-4F38-DB9857D0F6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7D319A8-9B16-CAFE-E139-31764D59C3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32522-56FA-4F11-8908-AB1DFD0C62F4}" type="datetimeFigureOut">
              <a:rPr lang="de-DE" smtClean="0"/>
              <a:t>22.03.23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CA34A71-790C-32C0-0CD0-9B9CC8AF5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6FA70CA-2E7A-5945-18A9-D3807DC91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6D3BF-3124-4F1F-BE61-BEF932E88B3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54583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DCBFF2E2-93A3-466C-6BA6-A2D539DA2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A970FE19-ED26-C18F-04DF-A76B37F969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976E23E-5D5D-ECE1-6377-DFACF27374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732522-56FA-4F11-8908-AB1DFD0C62F4}" type="datetimeFigureOut">
              <a:rPr lang="de-DE" smtClean="0"/>
              <a:t>22.03.23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4A31FA0-1809-F412-83ED-9D20F3C273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CCFA6F6-4936-E412-9B69-6BC485C8FC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A6D3BF-3124-4F1F-BE61-BEF932E88B3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40560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2.xml"/><Relationship Id="rId5" Type="http://schemas.openxmlformats.org/officeDocument/2006/relationships/image" Target="../media/image11.png"/><Relationship Id="rId4" Type="http://schemas.openxmlformats.org/officeDocument/2006/relationships/customXml" Target="../ink/ink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pektrum.de/lexikon/mathematik/vier-farben-satz/10765" TargetMode="External"/><Relationship Id="rId2" Type="http://schemas.openxmlformats.org/officeDocument/2006/relationships/hyperlink" Target="https://mathepedia.de/Vier-Farben-Satz.html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36" name="Rectangle 4135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64CEEEB-181F-5A99-6008-ABB7DD3351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3468" y="643467"/>
            <a:ext cx="4620584" cy="4567137"/>
          </a:xfrm>
        </p:spPr>
        <p:txBody>
          <a:bodyPr>
            <a:normAutofit/>
          </a:bodyPr>
          <a:lstStyle/>
          <a:p>
            <a:pPr algn="l"/>
            <a:r>
              <a:rPr lang="de-DE" sz="4400"/>
              <a:t>Vier-Farben-Satz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1F2DE897-367F-6944-CF06-C8F3EB55C9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3467" y="5277684"/>
            <a:ext cx="4620584" cy="775494"/>
          </a:xfrm>
        </p:spPr>
        <p:txBody>
          <a:bodyPr>
            <a:normAutofit/>
          </a:bodyPr>
          <a:lstStyle/>
          <a:p>
            <a:pPr algn="l"/>
            <a:r>
              <a:rPr lang="de-DE" sz="2000"/>
              <a:t>Rita Ben Jelloun</a:t>
            </a:r>
          </a:p>
          <a:p>
            <a:pPr algn="l"/>
            <a:r>
              <a:rPr lang="de-DE" sz="2000"/>
              <a:t>Kiana Gaini-Rahimi</a:t>
            </a:r>
          </a:p>
        </p:txBody>
      </p:sp>
      <p:pic>
        <p:nvPicPr>
          <p:cNvPr id="7" name="Grafik 6" descr="Ein Bild, das Karte enthält.&#10;&#10;Automatisch generierte Beschreibung">
            <a:extLst>
              <a:ext uri="{FF2B5EF4-FFF2-40B4-BE49-F238E27FC236}">
                <a16:creationId xmlns:a16="http://schemas.microsoft.com/office/drawing/2014/main" id="{0A51BB4C-C149-C793-E79F-59FA20C3E4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710" y="-690734"/>
            <a:ext cx="117199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9261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16AA532-E201-2C25-9964-4CD8875746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39520"/>
            <a:ext cx="3429000" cy="1719072"/>
          </a:xfrm>
        </p:spPr>
        <p:txBody>
          <a:bodyPr anchor="b">
            <a:normAutofit/>
          </a:bodyPr>
          <a:lstStyle/>
          <a:p>
            <a:r>
              <a:rPr lang="de-DE" sz="5400"/>
              <a:t>Gliederung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AE872CF-B65E-F1FB-1968-9626C0C04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807208"/>
            <a:ext cx="3429000" cy="3410712"/>
          </a:xfrm>
        </p:spPr>
        <p:txBody>
          <a:bodyPr anchor="t"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de-DE" sz="2200"/>
              <a:t>Einleitung</a:t>
            </a:r>
          </a:p>
          <a:p>
            <a:pPr marL="514350" indent="-514350">
              <a:buFont typeface="+mj-lt"/>
              <a:buAutoNum type="arabicPeriod"/>
            </a:pPr>
            <a:r>
              <a:rPr lang="de-DE" sz="2200"/>
              <a:t>Bedingungen</a:t>
            </a:r>
          </a:p>
          <a:p>
            <a:pPr marL="514350" indent="-514350">
              <a:buFont typeface="+mj-lt"/>
              <a:buAutoNum type="arabicPeriod"/>
            </a:pPr>
            <a:r>
              <a:rPr lang="de-DE" sz="2200"/>
              <a:t>Formalisierung</a:t>
            </a:r>
          </a:p>
          <a:p>
            <a:pPr marL="514350" indent="-514350">
              <a:buFont typeface="+mj-lt"/>
              <a:buAutoNum type="arabicPeriod"/>
            </a:pPr>
            <a:r>
              <a:rPr lang="de-DE" sz="2200"/>
              <a:t>Geschichte</a:t>
            </a:r>
          </a:p>
          <a:p>
            <a:pPr marL="514350" indent="-514350">
              <a:buFont typeface="+mj-lt"/>
              <a:buAutoNum type="arabicPeriod"/>
            </a:pPr>
            <a:r>
              <a:rPr lang="de-DE" sz="2200"/>
              <a:t>Kempes falscher Beweis</a:t>
            </a:r>
          </a:p>
          <a:p>
            <a:pPr marL="514350" indent="-514350">
              <a:buFont typeface="+mj-lt"/>
              <a:buAutoNum type="arabicPeriod"/>
            </a:pPr>
            <a:r>
              <a:rPr lang="de-DE" sz="2200"/>
              <a:t>Beweisidee des Computer-Beweises</a:t>
            </a:r>
          </a:p>
          <a:p>
            <a:pPr marL="514350" indent="-514350">
              <a:buFont typeface="+mj-lt"/>
              <a:buAutoNum type="arabicPeriod"/>
            </a:pPr>
            <a:r>
              <a:rPr lang="de-DE" sz="2200"/>
              <a:t>Kritik</a:t>
            </a:r>
          </a:p>
          <a:p>
            <a:pPr marL="0" indent="0">
              <a:buNone/>
            </a:pPr>
            <a:endParaRPr lang="de-DE" sz="2200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B0EB6662-C3FB-958B-5C88-3EDFAE4CFB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54296" y="1659922"/>
            <a:ext cx="6903720" cy="35381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640020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85E1BDC-A9B0-4A87-82E3-F3187F69A8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990C621-3B8B-4820-8328-D47EF7CE82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4416" y="365125"/>
            <a:ext cx="11167447" cy="2089317"/>
          </a:xfrm>
          <a:prstGeom prst="rect">
            <a:avLst/>
          </a:prstGeom>
          <a:ln w="12700">
            <a:solidFill>
              <a:srgbClr val="DEDEDE"/>
            </a:solidFill>
          </a:ln>
          <a:effectLst>
            <a:outerShdw blurRad="50800" dist="38100" dir="2700000" algn="tl" rotWithShape="0">
              <a:schemeClr val="bg2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16AA532-E201-2C25-9964-4CD8875746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1560" y="586822"/>
            <a:ext cx="3657600" cy="1645920"/>
          </a:xfrm>
        </p:spPr>
        <p:txBody>
          <a:bodyPr>
            <a:normAutofit/>
          </a:bodyPr>
          <a:lstStyle/>
          <a:p>
            <a:r>
              <a:rPr lang="de-DE" sz="3200"/>
              <a:t>Einleitung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1A2385B-1D2A-4E17-84FA-6CB7F0AAE4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08" y="1057739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E791F2F-79DB-4CC0-9FA1-001E3E91E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243541" y="1400638"/>
            <a:ext cx="14630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AE872CF-B65E-F1FB-1968-9626C0C04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0106" y="586822"/>
            <a:ext cx="6106742" cy="1645920"/>
          </a:xfrm>
        </p:spPr>
        <p:txBody>
          <a:bodyPr anchor="ctr">
            <a:normAutofit/>
          </a:bodyPr>
          <a:lstStyle/>
          <a:p>
            <a:r>
              <a:rPr lang="de-DE" sz="1800"/>
              <a:t>Vier Farben reichen aus eine beliebige Landkarte so einzufärben, dass keine zwei angrenzenden Länder die gleiche Farbe bekommen 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D2437879-CB9E-52D8-96F7-17EF9E1CB66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30950" y="2729397"/>
            <a:ext cx="4735175" cy="3483864"/>
          </a:xfrm>
          <a:prstGeom prst="rect">
            <a:avLst/>
          </a:prstGeom>
          <a:noFill/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4908818-C2FD-5F10-602C-077C8F59E2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49143" y="2729397"/>
            <a:ext cx="5422357" cy="34838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120570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5954F66B-3BF3-4495-BAEE-BEB2B0188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16AA532-E201-2C25-9964-4CD8875746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6874" y="1076324"/>
            <a:ext cx="6272784" cy="1535051"/>
          </a:xfrm>
        </p:spPr>
        <p:txBody>
          <a:bodyPr anchor="b">
            <a:normAutofit/>
          </a:bodyPr>
          <a:lstStyle/>
          <a:p>
            <a:r>
              <a:rPr lang="de-DE" sz="5200"/>
              <a:t>Bedingungen</a:t>
            </a:r>
          </a:p>
        </p:txBody>
      </p:sp>
      <p:pic>
        <p:nvPicPr>
          <p:cNvPr id="1026" name="Picture 2" descr="Vier-Farben-Satz – Wikipedia">
            <a:extLst>
              <a:ext uri="{FF2B5EF4-FFF2-40B4-BE49-F238E27FC236}">
                <a16:creationId xmlns:a16="http://schemas.microsoft.com/office/drawing/2014/main" id="{AC802E57-4160-031E-495F-0995706EE1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7247" y="603504"/>
            <a:ext cx="4177237" cy="5577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3" name="Rectangle 1032">
            <a:extLst>
              <a:ext uri="{FF2B5EF4-FFF2-40B4-BE49-F238E27FC236}">
                <a16:creationId xmlns:a16="http://schemas.microsoft.com/office/drawing/2014/main" id="{EABAD4DA-87BA-4F70-9EF0-45C6BCF17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534618" y="363389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915128D9-2797-47FA-B6FE-EC24E6B843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15924" y="2935541"/>
            <a:ext cx="621792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AE872CF-B65E-F1FB-1968-9626C0C04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6874" y="3351276"/>
            <a:ext cx="6272784" cy="2825686"/>
          </a:xfrm>
        </p:spPr>
        <p:txBody>
          <a:bodyPr>
            <a:norm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DE" sz="2200"/>
              <a:t>Länder müssen zusammenhängen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DE" sz="2200"/>
              <a:t>Ein gleicher Punkt ist keine Grenze</a:t>
            </a:r>
          </a:p>
          <a:p>
            <a:pPr marL="342900" lvl="0" indent="-342900"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DE" sz="2200"/>
              <a:t>Euklidische Ebene</a:t>
            </a:r>
          </a:p>
          <a:p>
            <a:endParaRPr lang="de-DE" sz="2200"/>
          </a:p>
        </p:txBody>
      </p:sp>
    </p:spTree>
    <p:extLst>
      <p:ext uri="{BB962C8B-B14F-4D97-AF65-F5344CB8AC3E}">
        <p14:creationId xmlns:p14="http://schemas.microsoft.com/office/powerpoint/2010/main" val="30254507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908DB7-C3A6-4FCB-9820-CEE02B398C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16AA532-E201-2C25-9964-4CD8875746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823"/>
            <a:ext cx="3419856" cy="5583148"/>
          </a:xfrm>
        </p:spPr>
        <p:txBody>
          <a:bodyPr anchor="ctr">
            <a:normAutofit/>
          </a:bodyPr>
          <a:lstStyle/>
          <a:p>
            <a:r>
              <a:rPr lang="de-DE" sz="4200"/>
              <a:t>Formalisierung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35742DD-1B16-4E9D-B715-0D74B4574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267200" y="630936"/>
            <a:ext cx="18288" cy="5590381"/>
          </a:xfrm>
          <a:custGeom>
            <a:avLst/>
            <a:gdLst>
              <a:gd name="connsiteX0" fmla="*/ 0 w 18288"/>
              <a:gd name="connsiteY0" fmla="*/ 0 h 5590381"/>
              <a:gd name="connsiteX1" fmla="*/ 18288 w 18288"/>
              <a:gd name="connsiteY1" fmla="*/ 0 h 5590381"/>
              <a:gd name="connsiteX2" fmla="*/ 18288 w 18288"/>
              <a:gd name="connsiteY2" fmla="*/ 754701 h 5590381"/>
              <a:gd name="connsiteX3" fmla="*/ 18288 w 18288"/>
              <a:gd name="connsiteY3" fmla="*/ 1565307 h 5590381"/>
              <a:gd name="connsiteX4" fmla="*/ 18288 w 18288"/>
              <a:gd name="connsiteY4" fmla="*/ 2152297 h 5590381"/>
              <a:gd name="connsiteX5" fmla="*/ 18288 w 18288"/>
              <a:gd name="connsiteY5" fmla="*/ 2906998 h 5590381"/>
              <a:gd name="connsiteX6" fmla="*/ 18288 w 18288"/>
              <a:gd name="connsiteY6" fmla="*/ 3549892 h 5590381"/>
              <a:gd name="connsiteX7" fmla="*/ 18288 w 18288"/>
              <a:gd name="connsiteY7" fmla="*/ 4080978 h 5590381"/>
              <a:gd name="connsiteX8" fmla="*/ 18288 w 18288"/>
              <a:gd name="connsiteY8" fmla="*/ 4835680 h 5590381"/>
              <a:gd name="connsiteX9" fmla="*/ 18288 w 18288"/>
              <a:gd name="connsiteY9" fmla="*/ 5590381 h 5590381"/>
              <a:gd name="connsiteX10" fmla="*/ 0 w 18288"/>
              <a:gd name="connsiteY10" fmla="*/ 5590381 h 5590381"/>
              <a:gd name="connsiteX11" fmla="*/ 0 w 18288"/>
              <a:gd name="connsiteY11" fmla="*/ 4835680 h 5590381"/>
              <a:gd name="connsiteX12" fmla="*/ 0 w 18288"/>
              <a:gd name="connsiteY12" fmla="*/ 4304593 h 5590381"/>
              <a:gd name="connsiteX13" fmla="*/ 0 w 18288"/>
              <a:gd name="connsiteY13" fmla="*/ 3773507 h 5590381"/>
              <a:gd name="connsiteX14" fmla="*/ 0 w 18288"/>
              <a:gd name="connsiteY14" fmla="*/ 3186517 h 5590381"/>
              <a:gd name="connsiteX15" fmla="*/ 0 w 18288"/>
              <a:gd name="connsiteY15" fmla="*/ 2487720 h 5590381"/>
              <a:gd name="connsiteX16" fmla="*/ 0 w 18288"/>
              <a:gd name="connsiteY16" fmla="*/ 1956633 h 5590381"/>
              <a:gd name="connsiteX17" fmla="*/ 0 w 18288"/>
              <a:gd name="connsiteY17" fmla="*/ 1425547 h 5590381"/>
              <a:gd name="connsiteX18" fmla="*/ 0 w 18288"/>
              <a:gd name="connsiteY18" fmla="*/ 614942 h 5590381"/>
              <a:gd name="connsiteX19" fmla="*/ 0 w 18288"/>
              <a:gd name="connsiteY19" fmla="*/ 0 h 559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8288" h="5590381" fill="none" extrusionOk="0">
                <a:moveTo>
                  <a:pt x="0" y="0"/>
                </a:moveTo>
                <a:cubicBezTo>
                  <a:pt x="7726" y="-435"/>
                  <a:pt x="14198" y="437"/>
                  <a:pt x="18288" y="0"/>
                </a:cubicBezTo>
                <a:cubicBezTo>
                  <a:pt x="-5226" y="225076"/>
                  <a:pt x="46275" y="562283"/>
                  <a:pt x="18288" y="754701"/>
                </a:cubicBezTo>
                <a:cubicBezTo>
                  <a:pt x="-9699" y="947119"/>
                  <a:pt x="30081" y="1239251"/>
                  <a:pt x="18288" y="1565307"/>
                </a:cubicBezTo>
                <a:cubicBezTo>
                  <a:pt x="6495" y="1891363"/>
                  <a:pt x="7160" y="1999140"/>
                  <a:pt x="18288" y="2152297"/>
                </a:cubicBezTo>
                <a:cubicBezTo>
                  <a:pt x="29417" y="2305454"/>
                  <a:pt x="28705" y="2598333"/>
                  <a:pt x="18288" y="2906998"/>
                </a:cubicBezTo>
                <a:cubicBezTo>
                  <a:pt x="7871" y="3215663"/>
                  <a:pt x="35263" y="3327412"/>
                  <a:pt x="18288" y="3549892"/>
                </a:cubicBezTo>
                <a:cubicBezTo>
                  <a:pt x="1313" y="3772372"/>
                  <a:pt x="38561" y="3843836"/>
                  <a:pt x="18288" y="4080978"/>
                </a:cubicBezTo>
                <a:cubicBezTo>
                  <a:pt x="-1985" y="4318120"/>
                  <a:pt x="-3806" y="4511166"/>
                  <a:pt x="18288" y="4835680"/>
                </a:cubicBezTo>
                <a:cubicBezTo>
                  <a:pt x="40382" y="5160194"/>
                  <a:pt x="-13070" y="5401748"/>
                  <a:pt x="18288" y="5590381"/>
                </a:cubicBezTo>
                <a:cubicBezTo>
                  <a:pt x="12010" y="5589863"/>
                  <a:pt x="6799" y="5589982"/>
                  <a:pt x="0" y="5590381"/>
                </a:cubicBezTo>
                <a:cubicBezTo>
                  <a:pt x="-6480" y="5250523"/>
                  <a:pt x="-32148" y="5052531"/>
                  <a:pt x="0" y="4835680"/>
                </a:cubicBezTo>
                <a:cubicBezTo>
                  <a:pt x="32148" y="4618829"/>
                  <a:pt x="5352" y="4496374"/>
                  <a:pt x="0" y="4304593"/>
                </a:cubicBezTo>
                <a:cubicBezTo>
                  <a:pt x="-5352" y="4112812"/>
                  <a:pt x="9645" y="3919423"/>
                  <a:pt x="0" y="3773507"/>
                </a:cubicBezTo>
                <a:cubicBezTo>
                  <a:pt x="-9645" y="3627591"/>
                  <a:pt x="-10654" y="3330687"/>
                  <a:pt x="0" y="3186517"/>
                </a:cubicBezTo>
                <a:cubicBezTo>
                  <a:pt x="10654" y="3042347"/>
                  <a:pt x="18181" y="2635923"/>
                  <a:pt x="0" y="2487720"/>
                </a:cubicBezTo>
                <a:cubicBezTo>
                  <a:pt x="-18181" y="2339517"/>
                  <a:pt x="-7947" y="2113537"/>
                  <a:pt x="0" y="1956633"/>
                </a:cubicBezTo>
                <a:cubicBezTo>
                  <a:pt x="7947" y="1799729"/>
                  <a:pt x="-15145" y="1657735"/>
                  <a:pt x="0" y="1425547"/>
                </a:cubicBezTo>
                <a:cubicBezTo>
                  <a:pt x="15145" y="1193359"/>
                  <a:pt x="-23832" y="948054"/>
                  <a:pt x="0" y="614942"/>
                </a:cubicBezTo>
                <a:cubicBezTo>
                  <a:pt x="23832" y="281831"/>
                  <a:pt x="2816" y="129878"/>
                  <a:pt x="0" y="0"/>
                </a:cubicBezTo>
                <a:close/>
              </a:path>
              <a:path w="18288" h="5590381" stroke="0" extrusionOk="0">
                <a:moveTo>
                  <a:pt x="0" y="0"/>
                </a:moveTo>
                <a:cubicBezTo>
                  <a:pt x="5871" y="848"/>
                  <a:pt x="11713" y="-200"/>
                  <a:pt x="18288" y="0"/>
                </a:cubicBezTo>
                <a:cubicBezTo>
                  <a:pt x="41141" y="165299"/>
                  <a:pt x="3613" y="427555"/>
                  <a:pt x="18288" y="698798"/>
                </a:cubicBezTo>
                <a:cubicBezTo>
                  <a:pt x="32963" y="970041"/>
                  <a:pt x="19680" y="1226199"/>
                  <a:pt x="18288" y="1397595"/>
                </a:cubicBezTo>
                <a:cubicBezTo>
                  <a:pt x="16896" y="1568991"/>
                  <a:pt x="38798" y="1794517"/>
                  <a:pt x="18288" y="2152297"/>
                </a:cubicBezTo>
                <a:cubicBezTo>
                  <a:pt x="-2222" y="2510077"/>
                  <a:pt x="40846" y="2594424"/>
                  <a:pt x="18288" y="2739287"/>
                </a:cubicBezTo>
                <a:cubicBezTo>
                  <a:pt x="-4270" y="2884150"/>
                  <a:pt x="27117" y="3129706"/>
                  <a:pt x="18288" y="3493988"/>
                </a:cubicBezTo>
                <a:cubicBezTo>
                  <a:pt x="9459" y="3858270"/>
                  <a:pt x="54201" y="4041447"/>
                  <a:pt x="18288" y="4304593"/>
                </a:cubicBezTo>
                <a:cubicBezTo>
                  <a:pt x="-17625" y="4567740"/>
                  <a:pt x="49627" y="5149125"/>
                  <a:pt x="18288" y="5590381"/>
                </a:cubicBezTo>
                <a:cubicBezTo>
                  <a:pt x="10860" y="5590744"/>
                  <a:pt x="7568" y="5590157"/>
                  <a:pt x="0" y="5590381"/>
                </a:cubicBezTo>
                <a:cubicBezTo>
                  <a:pt x="36767" y="5266821"/>
                  <a:pt x="-16223" y="5116146"/>
                  <a:pt x="0" y="4835680"/>
                </a:cubicBezTo>
                <a:cubicBezTo>
                  <a:pt x="16223" y="4555214"/>
                  <a:pt x="-16316" y="4356490"/>
                  <a:pt x="0" y="4136882"/>
                </a:cubicBezTo>
                <a:cubicBezTo>
                  <a:pt x="16316" y="3917274"/>
                  <a:pt x="8005" y="3773465"/>
                  <a:pt x="0" y="3549892"/>
                </a:cubicBezTo>
                <a:cubicBezTo>
                  <a:pt x="-8005" y="3326319"/>
                  <a:pt x="27623" y="3052456"/>
                  <a:pt x="0" y="2851094"/>
                </a:cubicBezTo>
                <a:cubicBezTo>
                  <a:pt x="-27623" y="2649732"/>
                  <a:pt x="5614" y="2455815"/>
                  <a:pt x="0" y="2264104"/>
                </a:cubicBezTo>
                <a:cubicBezTo>
                  <a:pt x="-5614" y="2072393"/>
                  <a:pt x="22598" y="1990723"/>
                  <a:pt x="0" y="1733018"/>
                </a:cubicBezTo>
                <a:cubicBezTo>
                  <a:pt x="-22598" y="1475313"/>
                  <a:pt x="-6965" y="1369123"/>
                  <a:pt x="0" y="1090124"/>
                </a:cubicBezTo>
                <a:cubicBezTo>
                  <a:pt x="6965" y="811125"/>
                  <a:pt x="-19273" y="507044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3114097614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fik 3" descr="Ein Bild, das Text enthält.&#10;&#10;Automatisch generierte Beschreibung">
            <a:extLst>
              <a:ext uri="{FF2B5EF4-FFF2-40B4-BE49-F238E27FC236}">
                <a16:creationId xmlns:a16="http://schemas.microsoft.com/office/drawing/2014/main" id="{FEE76EFA-5A55-67C5-E841-FEB3688444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54296" y="1292407"/>
            <a:ext cx="6894576" cy="2590689"/>
          </a:xfrm>
          <a:prstGeom prst="rect">
            <a:avLst/>
          </a:prstGeom>
          <a:noFill/>
        </p:spPr>
      </p:pic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AE872CF-B65E-F1FB-1968-9626C0C04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296" y="4798577"/>
            <a:ext cx="6894576" cy="1428487"/>
          </a:xfrm>
        </p:spPr>
        <p:txBody>
          <a:bodyPr anchor="t">
            <a:normAutofit/>
          </a:bodyPr>
          <a:lstStyle/>
          <a:p>
            <a:r>
              <a:rPr lang="de-DE" sz="2200"/>
              <a:t>Graphentheorie</a:t>
            </a:r>
          </a:p>
          <a:p>
            <a:r>
              <a:rPr lang="de-DE" sz="2200"/>
              <a:t>Übersetzung in Knoten und Verbindungsstrecken</a:t>
            </a:r>
          </a:p>
        </p:txBody>
      </p:sp>
    </p:spTree>
    <p:extLst>
      <p:ext uri="{BB962C8B-B14F-4D97-AF65-F5344CB8AC3E}">
        <p14:creationId xmlns:p14="http://schemas.microsoft.com/office/powerpoint/2010/main" val="16156657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64" name="Rectangle 2063">
            <a:extLst>
              <a:ext uri="{FF2B5EF4-FFF2-40B4-BE49-F238E27FC236}">
                <a16:creationId xmlns:a16="http://schemas.microsoft.com/office/drawing/2014/main" id="{D2854001-B4AF-4E18-9D2E-33E37F97A8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16AA532-E201-2C25-9964-4CD8875746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1078992"/>
            <a:ext cx="6268770" cy="1536192"/>
          </a:xfrm>
        </p:spPr>
        <p:txBody>
          <a:bodyPr anchor="b">
            <a:normAutofit/>
          </a:bodyPr>
          <a:lstStyle/>
          <a:p>
            <a:r>
              <a:rPr lang="de-DE" sz="5200"/>
              <a:t>Geschichte</a:t>
            </a:r>
          </a:p>
        </p:txBody>
      </p:sp>
      <p:sp>
        <p:nvSpPr>
          <p:cNvPr id="2066" name="Rectangle 2065">
            <a:extLst>
              <a:ext uri="{FF2B5EF4-FFF2-40B4-BE49-F238E27FC236}">
                <a16:creationId xmlns:a16="http://schemas.microsoft.com/office/drawing/2014/main" id="{8AEA628B-C8FF-4D0B-B111-F101F580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3202" y="363389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68" name="Rectangle 2067">
            <a:extLst>
              <a:ext uri="{FF2B5EF4-FFF2-40B4-BE49-F238E27FC236}">
                <a16:creationId xmlns:a16="http://schemas.microsoft.com/office/drawing/2014/main" id="{42663BD0-064C-40FC-A331-F49FCA9536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8506" y="2935541"/>
            <a:ext cx="621792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AE872CF-B65E-F1FB-1968-9626C0C04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9270" y="3355848"/>
            <a:ext cx="6244957" cy="2825496"/>
          </a:xfrm>
        </p:spPr>
        <p:txBody>
          <a:bodyPr>
            <a:normAutofit/>
          </a:bodyPr>
          <a:lstStyle/>
          <a:p>
            <a:r>
              <a:rPr lang="de-DE" sz="1900"/>
              <a:t>Vermutung 1852 von Francis Guthrie </a:t>
            </a:r>
          </a:p>
          <a:p>
            <a:r>
              <a:rPr lang="de-DE" sz="1900"/>
              <a:t>Vorstellung des Problems 1878 durch Arthur Cayley </a:t>
            </a:r>
          </a:p>
          <a:p>
            <a:r>
              <a:rPr lang="de-DE" sz="1900"/>
              <a:t>Lösung des Problems 1879 von Alfred Kempe</a:t>
            </a:r>
          </a:p>
          <a:p>
            <a:r>
              <a:rPr lang="de-DE" sz="1900"/>
              <a:t>Fehler im Kempe-Beweis 1890 aufgedeckt durch Percy Heawood</a:t>
            </a:r>
          </a:p>
          <a:p>
            <a:r>
              <a:rPr lang="de-DE" sz="1900"/>
              <a:t>Heinrich Heesch entwickelte Entwurf eines Computerbeweises</a:t>
            </a:r>
          </a:p>
          <a:p>
            <a:r>
              <a:rPr lang="de-DE" sz="1900"/>
              <a:t>Verbesserung durch Kenneth Appel und Wolfgang Haken </a:t>
            </a:r>
          </a:p>
        </p:txBody>
      </p:sp>
      <p:pic>
        <p:nvPicPr>
          <p:cNvPr id="2050" name="Picture 2" descr="Alfred Kempe – Wikipedia">
            <a:extLst>
              <a:ext uri="{FF2B5EF4-FFF2-40B4-BE49-F238E27FC236}">
                <a16:creationId xmlns:a16="http://schemas.microsoft.com/office/drawing/2014/main" id="{C2835815-C96B-20F4-9C4F-D73CCDD25F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16" r="10757"/>
          <a:stretch/>
        </p:blipFill>
        <p:spPr bwMode="auto">
          <a:xfrm>
            <a:off x="7684007" y="603504"/>
            <a:ext cx="4050792" cy="5577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28921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385E1BDC-A9B0-4A87-82E3-F3187F69A8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0990C621-3B8B-4820-8328-D47EF7CE82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4416" y="365125"/>
            <a:ext cx="11167447" cy="2089317"/>
          </a:xfrm>
          <a:prstGeom prst="rect">
            <a:avLst/>
          </a:prstGeom>
          <a:ln w="12700">
            <a:solidFill>
              <a:srgbClr val="DEDEDE"/>
            </a:solidFill>
          </a:ln>
          <a:effectLst>
            <a:outerShdw blurRad="50800" dist="38100" dir="2700000" algn="tl" rotWithShape="0">
              <a:schemeClr val="bg2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16AA532-E201-2C25-9964-4CD8875746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1560" y="586822"/>
            <a:ext cx="3657600" cy="1645920"/>
          </a:xfrm>
        </p:spPr>
        <p:txBody>
          <a:bodyPr>
            <a:normAutofit/>
          </a:bodyPr>
          <a:lstStyle/>
          <a:p>
            <a:r>
              <a:rPr lang="de-DE" sz="3200"/>
              <a:t>Kempes falscher Beweis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1A2385B-1D2A-4E17-84FA-6CB7F0AAE4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08" y="1057739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E791F2F-79DB-4CC0-9FA1-001E3E91E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243541" y="1400638"/>
            <a:ext cx="14630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AE872CF-B65E-F1FB-1968-9626C0C04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0106" y="586822"/>
            <a:ext cx="6106742" cy="1645920"/>
          </a:xfrm>
        </p:spPr>
        <p:txBody>
          <a:bodyPr anchor="ctr">
            <a:normAutofit/>
          </a:bodyPr>
          <a:lstStyle/>
          <a:p>
            <a:endParaRPr lang="de-DE" sz="1500"/>
          </a:p>
          <a:p>
            <a:r>
              <a:rPr lang="de-DE" sz="1500"/>
              <a:t>Knoten v, dessen Grad </a:t>
            </a:r>
            <a:r>
              <a:rPr lang="de-DE" sz="1500" b="0" i="0" u="none" strike="noStrike">
                <a:effectLst/>
                <a:latin typeface="Google Sans"/>
              </a:rPr>
              <a:t>≤ 5 </a:t>
            </a:r>
          </a:p>
          <a:p>
            <a:r>
              <a:rPr lang="de-DE" sz="1500">
                <a:latin typeface="Google Sans"/>
              </a:rPr>
              <a:t>v wird zunächst entfernt</a:t>
            </a:r>
          </a:p>
          <a:p>
            <a:r>
              <a:rPr lang="de-DE" sz="1500" b="0" i="0" u="none" strike="noStrike">
                <a:effectLst/>
                <a:latin typeface="Google Sans"/>
              </a:rPr>
              <a:t>Graphen mit 4 Farben färben</a:t>
            </a:r>
          </a:p>
          <a:p>
            <a:r>
              <a:rPr lang="de-DE" sz="1500"/>
              <a:t>Verwendung von Kempe-Ketten</a:t>
            </a:r>
          </a:p>
          <a:p>
            <a:endParaRPr lang="de-DE" sz="1500" b="0" i="0" u="none" strike="noStrike">
              <a:effectLst/>
              <a:latin typeface="Google Sans"/>
            </a:endParaRPr>
          </a:p>
          <a:p>
            <a:endParaRPr lang="de-DE" sz="1500"/>
          </a:p>
        </p:txBody>
      </p:sp>
      <p:pic>
        <p:nvPicPr>
          <p:cNvPr id="6" name="Grafik 6">
            <a:extLst>
              <a:ext uri="{FF2B5EF4-FFF2-40B4-BE49-F238E27FC236}">
                <a16:creationId xmlns:a16="http://schemas.microsoft.com/office/drawing/2014/main" id="{9278BD5D-FA6F-71F4-D0AF-D9C7A3B22D7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67" r="-1" b="10881"/>
          <a:stretch/>
        </p:blipFill>
        <p:spPr>
          <a:xfrm>
            <a:off x="6665081" y="3277444"/>
            <a:ext cx="5481509" cy="2757554"/>
          </a:xfrm>
          <a:prstGeom prst="rect">
            <a:avLst/>
          </a:prstGeom>
        </p:spPr>
      </p:pic>
      <p:pic>
        <p:nvPicPr>
          <p:cNvPr id="5" name="Grafik 5">
            <a:extLst>
              <a:ext uri="{FF2B5EF4-FFF2-40B4-BE49-F238E27FC236}">
                <a16:creationId xmlns:a16="http://schemas.microsoft.com/office/drawing/2014/main" id="{90BFF36B-7301-7AB7-EDD3-8E0872B9CE4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382"/>
          <a:stretch/>
        </p:blipFill>
        <p:spPr>
          <a:xfrm>
            <a:off x="490408" y="3256526"/>
            <a:ext cx="5523082" cy="2778472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3" name="Freihand 13">
                <a:extLst>
                  <a:ext uri="{FF2B5EF4-FFF2-40B4-BE49-F238E27FC236}">
                    <a16:creationId xmlns:a16="http://schemas.microsoft.com/office/drawing/2014/main" id="{0098D746-08DD-D86C-FFDC-034B44CFA3BE}"/>
                  </a:ext>
                </a:extLst>
              </p14:cNvPr>
              <p14:cNvContentPartPr/>
              <p14:nvPr/>
            </p14:nvContentPartPr>
            <p14:xfrm>
              <a:off x="10695687" y="6053891"/>
              <a:ext cx="101880" cy="95400"/>
            </p14:xfrm>
          </p:contentPart>
        </mc:Choice>
        <mc:Fallback xmlns="">
          <p:pic>
            <p:nvPicPr>
              <p:cNvPr id="13" name="Freihand 13">
                <a:extLst>
                  <a:ext uri="{FF2B5EF4-FFF2-40B4-BE49-F238E27FC236}">
                    <a16:creationId xmlns:a16="http://schemas.microsoft.com/office/drawing/2014/main" id="{0098D746-08DD-D86C-FFDC-034B44CFA3BE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680207" y="6038771"/>
                <a:ext cx="132480" cy="125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8" name="Freihand 19">
                <a:extLst>
                  <a:ext uri="{FF2B5EF4-FFF2-40B4-BE49-F238E27FC236}">
                    <a16:creationId xmlns:a16="http://schemas.microsoft.com/office/drawing/2014/main" id="{DF086A00-9B7A-E1D3-394E-499DA4E85BCF}"/>
                  </a:ext>
                </a:extLst>
              </p14:cNvPr>
              <p14:cNvContentPartPr/>
              <p14:nvPr/>
            </p14:nvContentPartPr>
            <p14:xfrm>
              <a:off x="10524687" y="6021851"/>
              <a:ext cx="1028160" cy="242640"/>
            </p14:xfrm>
          </p:contentPart>
        </mc:Choice>
        <mc:Fallback xmlns="">
          <p:pic>
            <p:nvPicPr>
              <p:cNvPr id="18" name="Freihand 19">
                <a:extLst>
                  <a:ext uri="{FF2B5EF4-FFF2-40B4-BE49-F238E27FC236}">
                    <a16:creationId xmlns:a16="http://schemas.microsoft.com/office/drawing/2014/main" id="{DF086A00-9B7A-E1D3-394E-499DA4E85BCF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0509562" y="6006731"/>
                <a:ext cx="1058771" cy="2732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914359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16AA532-E201-2C25-9964-4CD8875746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39520"/>
            <a:ext cx="3429000" cy="1719072"/>
          </a:xfrm>
        </p:spPr>
        <p:txBody>
          <a:bodyPr anchor="b">
            <a:normAutofit/>
          </a:bodyPr>
          <a:lstStyle/>
          <a:p>
            <a:r>
              <a:rPr lang="de-DE" sz="5400"/>
              <a:t>Fehler im Beweis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AE872CF-B65E-F1FB-1968-9626C0C04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807208"/>
            <a:ext cx="3429000" cy="3410712"/>
          </a:xfrm>
        </p:spPr>
        <p:txBody>
          <a:bodyPr anchor="t">
            <a:normAutofit/>
          </a:bodyPr>
          <a:lstStyle/>
          <a:p>
            <a:r>
              <a:rPr lang="de-DE" sz="2200"/>
              <a:t>Umfärben einer Komponente kann die isolierende Kette der anderen Komponente beschädigen</a:t>
            </a:r>
          </a:p>
          <a:p>
            <a:r>
              <a:rPr lang="de-DE" sz="2200"/>
              <a:t>Bsp. Errera-Graph</a:t>
            </a:r>
          </a:p>
        </p:txBody>
      </p:sp>
      <p:pic>
        <p:nvPicPr>
          <p:cNvPr id="4" name="Grafik 4">
            <a:extLst>
              <a:ext uri="{FF2B5EF4-FFF2-40B4-BE49-F238E27FC236}">
                <a16:creationId xmlns:a16="http://schemas.microsoft.com/office/drawing/2014/main" id="{9223E703-BFF1-11C0-6307-EED1797D8E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3638" y="640080"/>
            <a:ext cx="6865035" cy="5577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3629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675FFAD0-2409-47F2-980A-2CF4FFC69B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!!Rectangle">
            <a:extLst>
              <a:ext uri="{FF2B5EF4-FFF2-40B4-BE49-F238E27FC236}">
                <a16:creationId xmlns:a16="http://schemas.microsoft.com/office/drawing/2014/main" id="{CBB2B1F0-0DD6-4744-9A46-7A344FB48E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Grafik 9">
            <a:extLst>
              <a:ext uri="{FF2B5EF4-FFF2-40B4-BE49-F238E27FC236}">
                <a16:creationId xmlns:a16="http://schemas.microsoft.com/office/drawing/2014/main" id="{D3FF54B4-43E5-B24B-6D54-4F6F1A8053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67"/>
          <a:stretch/>
        </p:blipFill>
        <p:spPr>
          <a:xfrm>
            <a:off x="20" y="1"/>
            <a:ext cx="12191980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A16AA532-E201-2C25-9964-4CD8875746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26720"/>
            <a:ext cx="10506456" cy="1919141"/>
          </a:xfrm>
        </p:spPr>
        <p:txBody>
          <a:bodyPr anchor="b">
            <a:normAutofit/>
          </a:bodyPr>
          <a:lstStyle/>
          <a:p>
            <a:r>
              <a:rPr lang="de-DE" sz="6000">
                <a:solidFill>
                  <a:srgbClr val="FFFFFF"/>
                </a:solidFill>
              </a:rPr>
              <a:t>Computer-Beweis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2D502E5-F6B4-4D58-B4AE-FC466FF15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5953" y="2899927"/>
            <a:ext cx="10451592" cy="18288"/>
          </a:xfrm>
          <a:prstGeom prst="rect">
            <a:avLst/>
          </a:prstGeom>
          <a:solidFill>
            <a:srgbClr val="FFFFFF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DECDBF4-02B6-4BB4-B65B-B8107AD6A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41248" y="2776031"/>
            <a:ext cx="1873457" cy="13716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AE872CF-B65E-F1FB-1968-9626C0C04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3337269"/>
            <a:ext cx="10509504" cy="2905686"/>
          </a:xfrm>
        </p:spPr>
        <p:txBody>
          <a:bodyPr>
            <a:normAutofit/>
          </a:bodyPr>
          <a:lstStyle/>
          <a:p>
            <a:r>
              <a:rPr lang="de-DE" sz="2200">
                <a:solidFill>
                  <a:srgbClr val="FFFFFF"/>
                </a:solidFill>
              </a:rPr>
              <a:t>Beweis durch Widerspruch</a:t>
            </a:r>
          </a:p>
          <a:p>
            <a:r>
              <a:rPr lang="de-DE" sz="2200">
                <a:solidFill>
                  <a:srgbClr val="FFFFFF"/>
                </a:solidFill>
              </a:rPr>
              <a:t>Minimales Gegenbeispiel</a:t>
            </a:r>
          </a:p>
          <a:p>
            <a:r>
              <a:rPr lang="de-DE" sz="2200">
                <a:solidFill>
                  <a:srgbClr val="FFFFFF"/>
                </a:solidFill>
              </a:rPr>
              <a:t>Ermittlung vom Karten-Konfigurationen, die nicht im minimalen Gegenbeispiel vorkommen können (reduzible Konfigurationen)</a:t>
            </a:r>
          </a:p>
          <a:p>
            <a:r>
              <a:rPr lang="de-DE" sz="2200">
                <a:solidFill>
                  <a:srgbClr val="FFFFFF"/>
                </a:solidFill>
              </a:rPr>
              <a:t>Beweis, dass jedes minimale Gegenbeispiel mindestens eine reduzible Konfiguration enthalten müsse (unvermeidbare Konfigurationen)</a:t>
            </a:r>
          </a:p>
          <a:p>
            <a:endParaRPr lang="de-DE" sz="22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05265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79" name="!!Rectangle">
            <a:extLst>
              <a:ext uri="{FF2B5EF4-FFF2-40B4-BE49-F238E27FC236}">
                <a16:creationId xmlns:a16="http://schemas.microsoft.com/office/drawing/2014/main" id="{7C432AFE-B3D2-4BFF-BF8F-96C27AFF1A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In Mathe besser als gedacht">
            <a:extLst>
              <a:ext uri="{FF2B5EF4-FFF2-40B4-BE49-F238E27FC236}">
                <a16:creationId xmlns:a16="http://schemas.microsoft.com/office/drawing/2014/main" id="{ECE8CA58-92AD-E887-A99D-A70016ADBF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30"/>
          <a:stretch/>
        </p:blipFill>
        <p:spPr bwMode="auto">
          <a:xfrm>
            <a:off x="20" y="10"/>
            <a:ext cx="12191979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7E026FF5-3DE2-B06C-8E43-3E3984C6A4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9" y="941832"/>
            <a:ext cx="10506456" cy="2057400"/>
          </a:xfrm>
        </p:spPr>
        <p:txBody>
          <a:bodyPr anchor="b">
            <a:normAutofit/>
          </a:bodyPr>
          <a:lstStyle/>
          <a:p>
            <a:r>
              <a:rPr lang="de-DE" sz="5000"/>
              <a:t>Kritik</a:t>
            </a:r>
          </a:p>
        </p:txBody>
      </p:sp>
      <p:sp>
        <p:nvSpPr>
          <p:cNvPr id="3081" name="Rectangle 3080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0140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083" name="Rectangle 3082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1248" y="3241202"/>
            <a:ext cx="10506456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EAA6EE4-CD20-4BB1-9E68-1A0CEB99C4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3502152"/>
            <a:ext cx="10506456" cy="2670048"/>
          </a:xfrm>
        </p:spPr>
        <p:txBody>
          <a:bodyPr>
            <a:normAutofit/>
          </a:bodyPr>
          <a:lstStyle/>
          <a:p>
            <a:r>
              <a:rPr lang="de-DE" sz="2000"/>
              <a:t>Beweis nicht anerkannt, weil: </a:t>
            </a:r>
          </a:p>
          <a:p>
            <a:r>
              <a:rPr lang="de-DE" sz="2000"/>
              <a:t>nicht direkt durch einen Menschen nachvollzogen werden kann</a:t>
            </a:r>
          </a:p>
          <a:p>
            <a:r>
              <a:rPr lang="de-DE" sz="2000"/>
              <a:t>auf die Korrektheit des Computers verlassen</a:t>
            </a:r>
          </a:p>
          <a:p>
            <a:r>
              <a:rPr lang="de-DE" sz="2000"/>
              <a:t>Mangel an mathematischer Eleganz des Beweises</a:t>
            </a:r>
          </a:p>
          <a:p>
            <a:r>
              <a:rPr lang="de-DE" sz="2000"/>
              <a:t>keine Strategie für das Einfärben von Karten lässt sich ableiten</a:t>
            </a:r>
          </a:p>
        </p:txBody>
      </p:sp>
    </p:spTree>
    <p:extLst>
      <p:ext uri="{BB962C8B-B14F-4D97-AF65-F5344CB8AC3E}">
        <p14:creationId xmlns:p14="http://schemas.microsoft.com/office/powerpoint/2010/main" val="10033870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E0DC73E-F1A0-3047-0259-3A9CD4485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Quellen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C6E723D-82A9-AB04-7255-B4967FA8F1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800"/>
              </a:spcAft>
            </a:pPr>
            <a:r>
              <a:rPr lang="de-DE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https://mathepedia.de/Vier-Farben-Satz.html</a:t>
            </a:r>
            <a:r>
              <a:rPr lang="de-DE" dirty="0"/>
              <a:t> </a:t>
            </a:r>
          </a:p>
          <a:p>
            <a:pPr>
              <a:spcAft>
                <a:spcPts val="800"/>
              </a:spcAft>
            </a:pPr>
            <a:r>
              <a:rPr lang="de-DE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https://www.spektrum.de/lexikon/mathematik/vier-farben-satz/10765</a:t>
            </a:r>
            <a:r>
              <a:rPr lang="de-DE" dirty="0"/>
              <a:t> 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020235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26E9B883-7209-1C02-7BD2-9FC9EF2F62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1419" y="0"/>
            <a:ext cx="68491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6510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166</Words>
  <Application>Microsoft Office PowerPoint</Application>
  <PresentationFormat>Breitbild</PresentationFormat>
  <Paragraphs>38</Paragraphs>
  <Slides>12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12</vt:i4>
      </vt:variant>
    </vt:vector>
  </HeadingPairs>
  <TitlesOfParts>
    <vt:vector size="13" baseType="lpstr">
      <vt:lpstr>Office</vt:lpstr>
      <vt:lpstr>Vier-Farben-Satz</vt:lpstr>
      <vt:lpstr>Gliederung</vt:lpstr>
      <vt:lpstr>Einleitung</vt:lpstr>
      <vt:lpstr>Bedingungen</vt:lpstr>
      <vt:lpstr>Formalisierung</vt:lpstr>
      <vt:lpstr>Geschichte</vt:lpstr>
      <vt:lpstr>Kempes falscher Beweis</vt:lpstr>
      <vt:lpstr>Fehler im Beweis</vt:lpstr>
      <vt:lpstr>Computer-Beweis</vt:lpstr>
      <vt:lpstr>Kritik</vt:lpstr>
      <vt:lpstr>Quellen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Vier-Farben-Satz</dc:title>
  <dc:creator>Pseudo1885</dc:creator>
  <cp:lastModifiedBy>Pseudo0024</cp:lastModifiedBy>
  <cp:revision>4</cp:revision>
  <dcterms:created xsi:type="dcterms:W3CDTF">2023-03-21T12:52:28Z</dcterms:created>
  <dcterms:modified xsi:type="dcterms:W3CDTF">2023-03-22T10:32:29Z</dcterms:modified>
</cp:coreProperties>
</file>