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78" r:id="rId5"/>
    <p:sldId id="279" r:id="rId6"/>
    <p:sldId id="280" r:id="rId7"/>
    <p:sldId id="284" r:id="rId8"/>
    <p:sldId id="281" r:id="rId9"/>
    <p:sldId id="283" r:id="rId10"/>
    <p:sldId id="282" r:id="rId11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ACD2F2-4E94-44C1-87B7-CD806AC1FA0B}" v="19" dt="2023-02-15T07:51:09.003"/>
    <p1510:client id="{529931F2-E7C3-E24E-89E9-05D8017BEAC9}" v="12" dt="2023-02-15T11:10:34.042"/>
    <p1510:client id="{620A4162-42B0-4DBF-B774-E176999971B2}" v="28" dt="2023-02-15T10:16:38.177"/>
    <p1510:client id="{6C1EA420-1AD6-4C3E-B80C-E0BA865A74CA}" v="8" dt="2023-02-15T10:59:51.5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761137-B2F4-44A2-AEA9-B8D72975A05F}" type="datetime1">
              <a:rPr lang="de-DE" smtClean="0"/>
              <a:t>16.03.2023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2E3065-8A24-47C9-A843-0DFEC08A77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387659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e-DE" noProof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546253B-BE88-45C5-9ABC-A8414C168BD1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de-DE" noProof="0"/>
              <a:t>Textmasterformate durch Klicken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E6DE88F-1F85-4A27-9D34-D74A50E7B0DA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300918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2E6DE88F-1F85-4A27-9D34-D74A50E7B0DA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4568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de-DE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7847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de-DE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de-DE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04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de-DE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3419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de-DE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4720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de-DE" sz="1200" b="0" i="0" u="none" strike="noStrike" kern="12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200" b="0" i="0" u="none" strike="noStrike" kern="1200" cap="none" spc="0" normalizeH="0" baseline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1156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rtlCol="0" anchor="b">
            <a:normAutofit/>
          </a:bodyPr>
          <a:lstStyle>
            <a:lvl1pPr algn="ctr">
              <a:defRPr sz="5400"/>
            </a:lvl1pPr>
          </a:lstStyle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rtlCol="0"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de-DE" noProof="0"/>
              <a:t>Master-Untertitelformat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758FE69-3F99-4550-AA00-A7FF61BF76EA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pPr rtl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1507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de-DE" noProof="0"/>
              <a:t>Mastertextformat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68F14C-D4F1-40B6-B1AD-A03EDAA6725D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15486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rtlCol="0" anchor="b"/>
          <a:lstStyle>
            <a:lvl1pPr algn="ctr">
              <a:defRPr sz="4000" b="0" cap="none"/>
            </a:lvl1pPr>
          </a:lstStyle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EC8E1CE-31A4-4DC1-9A14-A1FDAD407674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pPr rtl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84640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 rtlCol="0"/>
          <a:lstStyle/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rtlCol="0" anchor="t">
            <a:normAutofit/>
          </a:bodyPr>
          <a:lstStyle/>
          <a:p>
            <a:pPr lvl="0" rtl="0"/>
            <a:r>
              <a:rPr lang="de-DE" noProof="0"/>
              <a:t>Mastertextformat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rtlCol="0" anchor="t">
            <a:normAutofit/>
          </a:bodyPr>
          <a:lstStyle/>
          <a:p>
            <a:pPr lvl="0" rtl="0"/>
            <a:r>
              <a:rPr lang="de-DE" noProof="0"/>
              <a:t>Mastertextformat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FE3744A-5A44-4BFF-92AA-16DA5E94BB83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988205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Bild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Bild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rtlCol="0"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de-DE" noProof="0"/>
              <a:t>Mastertextformat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rtlCol="0"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de-DE" noProof="0"/>
              <a:t>Mastertextformat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DEDD9AE-23AE-4EB7-B3DB-242A1D8478FB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23512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42FB20-1F3E-43B9-A22C-6B636C25391A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9094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7D78AD-A707-44D8-98C7-2E5BF17C114E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655130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rtlCol="0" anchor="b">
            <a:normAutofit/>
          </a:bodyPr>
          <a:lstStyle>
            <a:lvl1pPr algn="ctr">
              <a:defRPr sz="2800" b="0"/>
            </a:lvl1pPr>
          </a:lstStyle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Mastertextformat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7CDB1FF-C55B-4D31-A515-83B796043DD6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pPr rtl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79355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Bild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rtlCol="0" anchor="b">
            <a:noAutofit/>
          </a:bodyPr>
          <a:lstStyle>
            <a:lvl1pPr algn="ctr">
              <a:defRPr sz="3200" b="0"/>
            </a:lvl1pPr>
          </a:lstStyle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3" name="Bildplatzhalt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de-DE" noProof="0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B3AE0C-9D3B-493D-AE1C-E837EBD1A420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algn="l"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056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ild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rtlCol="0" anchor="b">
            <a:normAutofit/>
          </a:bodyPr>
          <a:lstStyle>
            <a:lvl1pPr algn="ctr">
              <a:defRPr sz="2800"/>
            </a:lvl1pPr>
          </a:lstStyle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3" name="Bildplatzhalt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e-DE" noProof="0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1AEB60-0CF2-4FDF-8809-8AC51494D5F5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00950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rtlCol="0" anchor="ctr">
            <a:normAutofit/>
          </a:bodyPr>
          <a:lstStyle>
            <a:lvl1pPr>
              <a:defRPr sz="4000"/>
            </a:lvl1pPr>
          </a:lstStyle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rtlCol="0"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58AF836-13A8-46EF-A2AE-6F658367FD73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05385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12" name="Textplatzhalt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rtlCol="0"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51DFE2F-C573-4D62-882A-E8846EF03C0C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de-DE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de-DE" sz="8000" noProof="0">
                <a:solidFill>
                  <a:schemeClr val="tx1"/>
                </a:solidFill>
                <a:effectLst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2775291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siten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28E20CA-0CA2-4574-B1D6-69C8C65EED42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45092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el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 rtlCol="0"/>
          <a:lstStyle/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7" name="Textplatzhalt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8" name="Textplatzhalt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9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10" name="Textplatzhalt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11" name="Textplatzhalt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12" name="Textplatzhalt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B9F8F-6639-463B-9FB3-42044123F51F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326478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Bild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Bild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el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 rtlCol="0"/>
          <a:lstStyle/>
          <a:p>
            <a:pPr rtl="0"/>
            <a:r>
              <a:rPr lang="de-DE" noProof="0"/>
              <a:t>Mastertitelformat bearbeiten</a:t>
            </a:r>
          </a:p>
        </p:txBody>
      </p:sp>
      <p:sp>
        <p:nvSpPr>
          <p:cNvPr id="19" name="Textplatzhalt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20" name="Bildplatzhalt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de-DE" noProof="0"/>
              <a:t>Bild durch Klicken auf Symbol hinzufügen</a:t>
            </a:r>
          </a:p>
        </p:txBody>
      </p:sp>
      <p:sp>
        <p:nvSpPr>
          <p:cNvPr id="21" name="Textplatzhalt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22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23" name="Bildplatzhalt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de-DE" noProof="0"/>
              <a:t>Bild durch Klicken auf Symbol hinzufügen</a:t>
            </a:r>
          </a:p>
        </p:txBody>
      </p:sp>
      <p:sp>
        <p:nvSpPr>
          <p:cNvPr id="24" name="Textplatzhalt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25" name="Textplatzhalt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26" name="Bildplatzhalt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de-DE" noProof="0"/>
              <a:t>Bild durch Klicken auf Symbol hinzufügen</a:t>
            </a:r>
          </a:p>
        </p:txBody>
      </p:sp>
      <p:sp>
        <p:nvSpPr>
          <p:cNvPr id="27" name="Textplatzhalt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Mastertextformat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69E6A23-504C-403E-B76B-B05505FCD76B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9325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 rtl="0"/>
            <a:r>
              <a:rPr lang="de-DE" noProof="0"/>
              <a:t>Textmasterformate durch Klicken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rtl="0"/>
            <a:fld id="{68BEABDA-98C7-4D1F-B6BB-CA7E2F630F9B}" type="datetime1">
              <a:rPr lang="de-DE" noProof="0" smtClean="0"/>
              <a:t>16.03.2023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rtl="0"/>
            <a:endParaRPr lang="de-DE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rtl="0"/>
            <a:fld id="{3A98EE3D-8CD1-4C3F-BD1C-C98C9596463C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858978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3.xml"/><Relationship Id="rId7" Type="http://schemas.openxmlformats.org/officeDocument/2006/relationships/hyperlink" Target="https://www.geogebra.org/calculator" TargetMode="Externa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1.jpe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4">
            <a:extLst>
              <a:ext uri="{FF2B5EF4-FFF2-40B4-BE49-F238E27FC236}">
                <a16:creationId xmlns:a16="http://schemas.microsoft.com/office/drawing/2014/main" id="{F8A1C807-B9AD-4C9B-BF9F-60F034289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 useBgFill="1">
        <p:nvSpPr>
          <p:cNvPr id="103" name="Freihandform 5">
            <a:extLst>
              <a:ext uri="{FF2B5EF4-FFF2-40B4-BE49-F238E27FC236}">
                <a16:creationId xmlns:a16="http://schemas.microsoft.com/office/drawing/2014/main" id="{FE469E50-3893-4ED6-92BA-2985C32B0C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7131809" y="1385982"/>
            <a:ext cx="4031414" cy="4100418"/>
          </a:xfrm>
          <a:custGeom>
            <a:avLst/>
            <a:gdLst>
              <a:gd name="T0" fmla="*/ 1577 w 1601"/>
              <a:gd name="T1" fmla="*/ 0 h 696"/>
              <a:gd name="T2" fmla="*/ 833 w 1601"/>
              <a:gd name="T3" fmla="*/ 0 h 696"/>
              <a:gd name="T4" fmla="*/ 768 w 1601"/>
              <a:gd name="T5" fmla="*/ 0 h 696"/>
              <a:gd name="T6" fmla="*/ 24 w 1601"/>
              <a:gd name="T7" fmla="*/ 0 h 696"/>
              <a:gd name="T8" fmla="*/ 0 w 1601"/>
              <a:gd name="T9" fmla="*/ 27 h 696"/>
              <a:gd name="T10" fmla="*/ 0 w 1601"/>
              <a:gd name="T11" fmla="*/ 669 h 696"/>
              <a:gd name="T12" fmla="*/ 24 w 1601"/>
              <a:gd name="T13" fmla="*/ 696 h 696"/>
              <a:gd name="T14" fmla="*/ 768 w 1601"/>
              <a:gd name="T15" fmla="*/ 696 h 696"/>
              <a:gd name="T16" fmla="*/ 833 w 1601"/>
              <a:gd name="T17" fmla="*/ 696 h 696"/>
              <a:gd name="T18" fmla="*/ 1577 w 1601"/>
              <a:gd name="T19" fmla="*/ 696 h 696"/>
              <a:gd name="T20" fmla="*/ 1601 w 1601"/>
              <a:gd name="T21" fmla="*/ 669 h 696"/>
              <a:gd name="T22" fmla="*/ 1601 w 1601"/>
              <a:gd name="T23" fmla="*/ 27 h 696"/>
              <a:gd name="T24" fmla="*/ 1577 w 1601"/>
              <a:gd name="T25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1" h="696">
                <a:moveTo>
                  <a:pt x="1577" y="0"/>
                </a:moveTo>
                <a:cubicBezTo>
                  <a:pt x="833" y="0"/>
                  <a:pt x="833" y="0"/>
                  <a:pt x="833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2"/>
                  <a:pt x="0" y="27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84"/>
                  <a:pt x="11" y="696"/>
                  <a:pt x="24" y="696"/>
                </a:cubicBezTo>
                <a:cubicBezTo>
                  <a:pt x="768" y="696"/>
                  <a:pt x="768" y="696"/>
                  <a:pt x="768" y="696"/>
                </a:cubicBezTo>
                <a:cubicBezTo>
                  <a:pt x="833" y="696"/>
                  <a:pt x="833" y="696"/>
                  <a:pt x="833" y="696"/>
                </a:cubicBezTo>
                <a:cubicBezTo>
                  <a:pt x="1577" y="696"/>
                  <a:pt x="1577" y="696"/>
                  <a:pt x="1577" y="696"/>
                </a:cubicBezTo>
                <a:cubicBezTo>
                  <a:pt x="1590" y="696"/>
                  <a:pt x="1601" y="684"/>
                  <a:pt x="1601" y="669"/>
                </a:cubicBezTo>
                <a:cubicBezTo>
                  <a:pt x="1601" y="27"/>
                  <a:pt x="1601" y="27"/>
                  <a:pt x="1601" y="27"/>
                </a:cubicBezTo>
                <a:cubicBezTo>
                  <a:pt x="1601" y="12"/>
                  <a:pt x="1590" y="0"/>
                  <a:pt x="1577" y="0"/>
                </a:cubicBezTo>
                <a:close/>
              </a:path>
            </a:pathLst>
          </a:cu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="" xmlns:a14="http://schemas.microsoft.com/office/drawing/2010/main" xmlns:a16="http://schemas.microsoft.com/office/drawing/2014/main" xmlns:p14="http://schemas.microsoft.com/office/powerpoint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89962" y="1673524"/>
            <a:ext cx="3807763" cy="2420504"/>
          </a:xfrm>
        </p:spPr>
        <p:txBody>
          <a:bodyPr rtlCol="0">
            <a:normAutofit/>
          </a:bodyPr>
          <a:lstStyle/>
          <a:p>
            <a:pPr algn="l"/>
            <a:r>
              <a:rPr lang="de-DE" sz="4000"/>
              <a:t>Funktionsscharen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B93FB3F-A8D4-46D3-A1C6-C79C645637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89965" y="4157933"/>
            <a:ext cx="3485072" cy="1026544"/>
          </a:xfrm>
        </p:spPr>
        <p:txBody>
          <a:bodyPr rtlCol="0">
            <a:normAutofit/>
          </a:bodyPr>
          <a:lstStyle/>
          <a:p>
            <a:pPr algn="l" rtl="0"/>
            <a:r>
              <a:rPr lang="de-DE"/>
              <a:t>Eine besondere Variation der rationalen Funktionen</a:t>
            </a:r>
            <a:endParaRPr lang="de-DE" sz="230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D9172CBD-C2D9-D307-5D53-7FC0398228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619" y="1159727"/>
            <a:ext cx="3924446" cy="4719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884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hteck 54">
            <a:extLst>
              <a:ext uri="{FF2B5EF4-FFF2-40B4-BE49-F238E27FC236}">
                <a16:creationId xmlns:a16="http://schemas.microsoft.com/office/drawing/2014/main" id="{0EF2A0DA-AE81-4A45-972E-646AC287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pic>
        <p:nvPicPr>
          <p:cNvPr id="3" name="Bild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0" y="10"/>
            <a:ext cx="6096000" cy="6857990"/>
          </a:xfrm>
          <a:prstGeom prst="rect">
            <a:avLst/>
          </a:prstGeom>
        </p:spPr>
      </p:pic>
      <p:pic>
        <p:nvPicPr>
          <p:cNvPr id="57" name="Bild 56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7026" y="1"/>
            <a:ext cx="5934973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0493" y="609600"/>
            <a:ext cx="4538124" cy="970450"/>
          </a:xfrm>
        </p:spPr>
        <p:txBody>
          <a:bodyPr rtlCol="0" anchor="b">
            <a:normAutofit/>
          </a:bodyPr>
          <a:lstStyle/>
          <a:p>
            <a:pPr algn="l"/>
            <a:r>
              <a:rPr lang="de-DE" sz="4000"/>
              <a:t>Inhalt	</a:t>
            </a:r>
          </a:p>
        </p:txBody>
      </p: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0493" y="1732449"/>
            <a:ext cx="4403596" cy="4058751"/>
          </a:xfrm>
        </p:spPr>
        <p:txBody>
          <a:bodyPr rtlCol="0" anchor="t">
            <a:normAutofit/>
          </a:bodyPr>
          <a:lstStyle/>
          <a:p>
            <a:pPr indent="-305435"/>
            <a:r>
              <a:rPr lang="de-DE" sz="24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ea typeface="+mn-lt"/>
                <a:cs typeface="+mn-lt"/>
              </a:rPr>
              <a:t>Aufbau</a:t>
            </a:r>
            <a:endParaRPr lang="de-DE" sz="2400"/>
          </a:p>
          <a:p>
            <a:pPr indent="-305435"/>
            <a:r>
              <a:rPr lang="de-DE" sz="2400"/>
              <a:t>Anwendungsbeispiel </a:t>
            </a:r>
            <a:endParaRPr lang="de-DE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indent="-305435" rtl="0"/>
            <a:r>
              <a:rPr lang="de-DE" sz="2400"/>
              <a:t>Verwendung	</a:t>
            </a:r>
            <a:endParaRPr lang="de-DE" sz="240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indent="-305435"/>
            <a:r>
              <a:rPr lang="de-DE" sz="2400"/>
              <a:t>Ableitung </a:t>
            </a:r>
            <a:endParaRPr lang="de-DE" sz="240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indent="-305435" rtl="0"/>
            <a:r>
              <a:rPr lang="de-DE" sz="2400"/>
              <a:t>Übungsaufgabe</a:t>
            </a:r>
            <a:endParaRPr lang="de-DE" sz="240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0235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hteck 54">
            <a:extLst>
              <a:ext uri="{FF2B5EF4-FFF2-40B4-BE49-F238E27FC236}">
                <a16:creationId xmlns:a16="http://schemas.microsoft.com/office/drawing/2014/main" id="{0EF2A0DA-AE81-4A45-972E-646AC287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pic>
        <p:nvPicPr>
          <p:cNvPr id="3" name="Bild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0" y="10"/>
            <a:ext cx="6096000" cy="6857990"/>
          </a:xfrm>
          <a:prstGeom prst="rect">
            <a:avLst/>
          </a:prstGeom>
        </p:spPr>
      </p:pic>
      <p:pic>
        <p:nvPicPr>
          <p:cNvPr id="57" name="Bild 56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7026" y="1"/>
            <a:ext cx="5934973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0493" y="609600"/>
            <a:ext cx="4538124" cy="970450"/>
          </a:xfrm>
        </p:spPr>
        <p:txBody>
          <a:bodyPr rtlCol="0" anchor="b">
            <a:normAutofit/>
          </a:bodyPr>
          <a:lstStyle/>
          <a:p>
            <a:pPr algn="l"/>
            <a:r>
              <a:rPr lang="de-DE" sz="4000"/>
              <a:t>Aufbau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Inhaltsplatzhalter 2">
                <a:extLst>
                  <a:ext uri="{FF2B5EF4-FFF2-40B4-BE49-F238E27FC236}">
                    <a16:creationId xmlns:a16="http://schemas.microsoft.com/office/drawing/2014/main" id="{F260476B-CCA6-412B-A9C5-399C34AE6F0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900493" y="1732449"/>
                <a:ext cx="4403596" cy="4058751"/>
              </a:xfrm>
            </p:spPr>
            <p:txBody>
              <a:bodyPr rtlCol="0" anchor="t">
                <a:normAutofit fontScale="92500" lnSpcReduction="20000"/>
              </a:bodyPr>
              <a:lstStyle/>
              <a:p>
                <a:r>
                  <a:rPr lang="de-DE" sz="2400"/>
                  <a:t>f(x)=a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de-DE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de-DE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de-DE" sz="2400"/>
                  <a:t>+</a:t>
                </a:r>
                <a:r>
                  <a:rPr lang="de-DE" sz="2400" err="1"/>
                  <a:t>bx+c</a:t>
                </a:r>
                <a:endParaRPr lang="de-DE" sz="2400"/>
              </a:p>
              <a:p>
                <a:r>
                  <a:rPr lang="de-DE" sz="2400"/>
                  <a:t>Ähnlich zur normalen Funktion</a:t>
                </a:r>
              </a:p>
              <a:p>
                <a:r>
                  <a:rPr lang="de-DE" sz="2400"/>
                  <a:t>Anstatt Zahlenwert Parameter</a:t>
                </a:r>
              </a:p>
              <a:p>
                <a:endParaRPr lang="de-DE" sz="2400"/>
              </a:p>
              <a:p>
                <a:endParaRPr lang="de-DE" sz="2400"/>
              </a:p>
              <a:p>
                <a:endParaRPr lang="de-DE" sz="2400"/>
              </a:p>
              <a:p>
                <a:endParaRPr lang="de-DE" sz="2400"/>
              </a:p>
              <a:p>
                <a:pPr marL="36900" indent="0">
                  <a:buNone/>
                </a:pPr>
                <a:endParaRPr lang="de-DE" sz="2400"/>
              </a:p>
              <a:p>
                <a:r>
                  <a:rPr lang="de-DE" sz="900">
                    <a:hlinkClick r:id="rId7"/>
                  </a:rPr>
                  <a:t>https://www.geogebra.org/calculator</a:t>
                </a:r>
                <a:endParaRPr lang="de-DE" sz="900"/>
              </a:p>
              <a:p>
                <a:endParaRPr lang="de-DE" sz="2400"/>
              </a:p>
              <a:p>
                <a:pPr rtl="0"/>
                <a:endParaRPr lang="de-DE" sz="2400"/>
              </a:p>
              <a:p>
                <a:pPr marL="36900" indent="0" algn="ctr" rtl="0">
                  <a:buNone/>
                </a:pPr>
                <a:endParaRPr lang="de-DE" sz="2400"/>
              </a:p>
            </p:txBody>
          </p:sp>
        </mc:Choice>
        <mc:Fallback xmlns="">
          <p:sp>
            <p:nvSpPr>
              <p:cNvPr id="24" name="Inhaltsplatzhalter 2">
                <a:extLst>
                  <a:ext uri="{FF2B5EF4-FFF2-40B4-BE49-F238E27FC236}">
                    <a16:creationId xmlns:a16="http://schemas.microsoft.com/office/drawing/2014/main" id="{F260476B-CCA6-412B-A9C5-399C34AE6F0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900493" y="1732449"/>
                <a:ext cx="4403596" cy="4058751"/>
              </a:xfr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>
            <a:extLst>
              <a:ext uri="{FF2B5EF4-FFF2-40B4-BE49-F238E27FC236}">
                <a16:creationId xmlns:a16="http://schemas.microsoft.com/office/drawing/2014/main" id="{99992433-8066-B66A-5BA9-F3317C48D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21" y="2018371"/>
            <a:ext cx="5015569" cy="282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424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F7CCA4-69B8-EF00-05B5-D73CB6F9A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Anwendungsbeispiel</a:t>
            </a:r>
            <a:endParaRPr lang="de-DE"/>
          </a:p>
        </p:txBody>
      </p:sp>
      <p:pic>
        <p:nvPicPr>
          <p:cNvPr id="4" name="Grafik 4" descr="Ein Bild, das Text enthält.&#10;&#10;Beschreibung automatisch generiert.">
            <a:extLst>
              <a:ext uri="{FF2B5EF4-FFF2-40B4-BE49-F238E27FC236}">
                <a16:creationId xmlns:a16="http://schemas.microsoft.com/office/drawing/2014/main" id="{91FD09E5-D234-9BA3-1499-FB11308198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8162" y="2528520"/>
            <a:ext cx="9194800" cy="1794607"/>
          </a:xfrm>
        </p:spPr>
      </p:pic>
    </p:spTree>
    <p:extLst>
      <p:ext uri="{BB962C8B-B14F-4D97-AF65-F5344CB8AC3E}">
        <p14:creationId xmlns:p14="http://schemas.microsoft.com/office/powerpoint/2010/main" val="4208704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hteck 54">
            <a:extLst>
              <a:ext uri="{FF2B5EF4-FFF2-40B4-BE49-F238E27FC236}">
                <a16:creationId xmlns:a16="http://schemas.microsoft.com/office/drawing/2014/main" id="{0EF2A0DA-AE81-4A45-972E-646AC287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pic>
        <p:nvPicPr>
          <p:cNvPr id="3" name="Bild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0" y="10"/>
            <a:ext cx="6096000" cy="6857990"/>
          </a:xfrm>
          <a:prstGeom prst="rect">
            <a:avLst/>
          </a:prstGeom>
        </p:spPr>
      </p:pic>
      <p:pic>
        <p:nvPicPr>
          <p:cNvPr id="57" name="Bild 56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7026" y="1"/>
            <a:ext cx="5934973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0493" y="609600"/>
            <a:ext cx="4538124" cy="970450"/>
          </a:xfrm>
        </p:spPr>
        <p:txBody>
          <a:bodyPr rtlCol="0" anchor="b">
            <a:normAutofit/>
          </a:bodyPr>
          <a:lstStyle/>
          <a:p>
            <a:pPr algn="l"/>
            <a:r>
              <a:rPr lang="de-DE" sz="4000"/>
              <a:t>Verwendung</a:t>
            </a:r>
          </a:p>
        </p:txBody>
      </p: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0493" y="1732449"/>
            <a:ext cx="4403596" cy="4058751"/>
          </a:xfrm>
        </p:spPr>
        <p:txBody>
          <a:bodyPr rtlCol="0" anchor="t">
            <a:normAutofit/>
          </a:bodyPr>
          <a:lstStyle/>
          <a:p>
            <a:pPr indent="-305435"/>
            <a:r>
              <a:rPr lang="de-DE" sz="2400"/>
              <a:t>Physikalische Formeln:</a:t>
            </a:r>
            <a:endParaRPr lang="de-DE"/>
          </a:p>
          <a:p>
            <a:pPr marL="36830" indent="0">
              <a:buNone/>
            </a:pPr>
            <a:r>
              <a:rPr lang="de-DE" sz="2400"/>
              <a:t>Bspw. Q(t)=I*t</a:t>
            </a:r>
            <a:endParaRPr lang="de-DE" sz="240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indent="-305435"/>
            <a:r>
              <a:rPr lang="de-DE" sz="2400"/>
              <a:t>Generell mathematische Abhängigkeit/Bedingung</a:t>
            </a:r>
          </a:p>
          <a:p>
            <a:pPr indent="-305435"/>
            <a:r>
              <a:rPr lang="de-DE" sz="24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Ortskurve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9DDD674-252A-5E6B-7ECD-0B7F8C13E7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442" y="1669517"/>
            <a:ext cx="4113115" cy="3280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77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hteck 54">
            <a:extLst>
              <a:ext uri="{FF2B5EF4-FFF2-40B4-BE49-F238E27FC236}">
                <a16:creationId xmlns:a16="http://schemas.microsoft.com/office/drawing/2014/main" id="{0EF2A0DA-AE81-4A45-972E-646AC287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pic>
        <p:nvPicPr>
          <p:cNvPr id="3" name="Bild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-1" y="10"/>
            <a:ext cx="6257025" cy="6857990"/>
          </a:xfrm>
          <a:prstGeom prst="rect">
            <a:avLst/>
          </a:prstGeom>
        </p:spPr>
      </p:pic>
      <p:pic>
        <p:nvPicPr>
          <p:cNvPr id="57" name="Bild 56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7026" y="1"/>
            <a:ext cx="5934973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0493" y="609600"/>
            <a:ext cx="4538124" cy="970450"/>
          </a:xfrm>
        </p:spPr>
        <p:txBody>
          <a:bodyPr rtlCol="0" anchor="b">
            <a:normAutofit/>
          </a:bodyPr>
          <a:lstStyle/>
          <a:p>
            <a:pPr algn="l"/>
            <a:r>
              <a:rPr lang="de-DE" sz="4000"/>
              <a:t>Ableitung</a:t>
            </a:r>
          </a:p>
        </p:txBody>
      </p: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0493" y="1732449"/>
            <a:ext cx="4403596" cy="4058751"/>
          </a:xfrm>
        </p:spPr>
        <p:txBody>
          <a:bodyPr rtlCol="0" anchor="t">
            <a:normAutofit/>
          </a:bodyPr>
          <a:lstStyle/>
          <a:p>
            <a:r>
              <a:rPr lang="de-DE" sz="2400"/>
              <a:t>Ableitung wie normale Funktion</a:t>
            </a:r>
          </a:p>
          <a:p>
            <a:r>
              <a:rPr lang="de-DE" sz="2400" u="sng"/>
              <a:t>Achtung nur Variable ableiten!!!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A311CBE-BAF3-7469-1275-EB421E3A3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72" y="1745717"/>
            <a:ext cx="3972547" cy="3366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11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hteck 54">
            <a:extLst>
              <a:ext uri="{FF2B5EF4-FFF2-40B4-BE49-F238E27FC236}">
                <a16:creationId xmlns:a16="http://schemas.microsoft.com/office/drawing/2014/main" id="{0EF2A0DA-AE81-4A45-972E-646AC287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pic>
        <p:nvPicPr>
          <p:cNvPr id="3" name="Bild 2">
            <a:extLst>
              <a:ext uri="{FF2B5EF4-FFF2-40B4-BE49-F238E27FC236}">
                <a16:creationId xmlns:a16="http://schemas.microsoft.com/office/drawing/2014/main" id="{72B2D6DE-C9B5-4678-91EF-77E85F235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-1" y="10"/>
            <a:ext cx="6257025" cy="6857990"/>
          </a:xfrm>
          <a:prstGeom prst="rect">
            <a:avLst/>
          </a:prstGeom>
        </p:spPr>
      </p:pic>
      <p:pic>
        <p:nvPicPr>
          <p:cNvPr id="57" name="Bild 56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7026" y="1"/>
            <a:ext cx="5934973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9559F60-4CE1-4E2F-86EA-1B60679F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0493" y="609600"/>
            <a:ext cx="4538124" cy="970450"/>
          </a:xfrm>
        </p:spPr>
        <p:txBody>
          <a:bodyPr rtlCol="0" anchor="b">
            <a:normAutofit/>
          </a:bodyPr>
          <a:lstStyle/>
          <a:p>
            <a:pPr algn="l"/>
            <a:r>
              <a:rPr lang="de-DE" sz="4000"/>
              <a:t>Übungsaufgaben	</a:t>
            </a:r>
          </a:p>
        </p:txBody>
      </p: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F260476B-CCA6-412B-A9C5-399C34AE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0493" y="1732449"/>
            <a:ext cx="4403596" cy="4058751"/>
          </a:xfrm>
        </p:spPr>
        <p:txBody>
          <a:bodyPr rtlCol="0" anchor="t">
            <a:normAutofit/>
          </a:bodyPr>
          <a:lstStyle/>
          <a:p>
            <a:pPr rtl="0"/>
            <a:r>
              <a:rPr lang="de-DE" sz="2400"/>
              <a:t>2018 - A1 Analysis (WTR/ GTR) Nummer 2.1 und 2.2</a:t>
            </a:r>
          </a:p>
          <a:p>
            <a:pPr rtl="0"/>
            <a:r>
              <a:rPr lang="de-DE" sz="2400"/>
              <a:t>2019 - B1 Analysis (WTR) Nummer 2.1 – 2.5</a:t>
            </a:r>
          </a:p>
          <a:p>
            <a:pPr rtl="0"/>
            <a:r>
              <a:rPr lang="de-DE" sz="2400"/>
              <a:t>2019 - B2 (WTR) Nummer 2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7F92383-8ABA-9F03-8A20-88079873E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19" y="3792796"/>
            <a:ext cx="2720094" cy="272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842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ustom 35">
      <a:dk1>
        <a:sysClr val="windowText" lastClr="000000"/>
      </a:dk1>
      <a:lt1>
        <a:sysClr val="window" lastClr="FFFFFF"/>
      </a:lt1>
      <a:dk2>
        <a:srgbClr val="4E3B30"/>
      </a:dk2>
      <a:lt2>
        <a:srgbClr val="F4EDD8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4285908_TF55705232.potx" id="{C2693DD5-6559-4F60-BB71-3DF0B32289E4}" vid="{FE5FC937-8F54-4BE4-8F9D-44E1A9D18C62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2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3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4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5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6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4C00F4-06E9-43E3-AD97-88A857CEFA82}">
  <ds:schemaRefs>
    <ds:schemaRef ds:uri="71af3243-3dd4-4a8d-8c0d-dd76da1f02a5"/>
    <ds:schemaRef ds:uri="http://schemas.microsoft.com/office/2006/metadata/properties"/>
    <ds:schemaRef ds:uri="http://www.w3.org/2000/xmlns/"/>
    <ds:schemaRef ds:uri="http://www.w3.org/2001/XMLSchema-instance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4B270AB-C138-415C-897E-3C24487DEC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5E981-8C91-4205-A0C3-C991F42B4C9E}">
  <ds:schemaRefs>
    <ds:schemaRef ds:uri="16c05727-aa75-4e4a-9b5f-8a80a1165891"/>
    <ds:schemaRef ds:uri="71af3243-3dd4-4a8d-8c0d-dd76da1f02a5"/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{D7AE4C01-E2F1-4140-990E-1A45AF581120}tf55705232_win32</Template>
  <Application>Microsoft Office PowerPoint</Application>
  <PresentationFormat>Breitbild</PresentationFormat>
  <Slides>7</Slides>
  <Notes>6</Notes>
  <HiddenSlides>0</HiddenSlide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SlateVTI</vt:lpstr>
      <vt:lpstr>Funktionsscharen</vt:lpstr>
      <vt:lpstr>Inhalt </vt:lpstr>
      <vt:lpstr>Aufbau </vt:lpstr>
      <vt:lpstr>Anwendungsbeispiel</vt:lpstr>
      <vt:lpstr>Verwendung</vt:lpstr>
      <vt:lpstr>Ableitung</vt:lpstr>
      <vt:lpstr>Übungsaufgaben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Lorem Ipsum</dc:title>
  <dc:creator>Marc Anton Sachs</dc:creator>
  <cp:revision>2</cp:revision>
  <dcterms:created xsi:type="dcterms:W3CDTF">2023-01-22T16:05:36Z</dcterms:created>
  <dcterms:modified xsi:type="dcterms:W3CDTF">2023-03-16T19:24:17Z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