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"/>
  </p:notesMasterIdLst>
  <p:sldIdLst>
    <p:sldId id="267" r:id="rId2"/>
    <p:sldId id="277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5C4C"/>
    <a:srgbClr val="3176B6"/>
    <a:srgbClr val="1260A9"/>
    <a:srgbClr val="A6D0F5"/>
    <a:srgbClr val="428E10"/>
    <a:srgbClr val="D33D27"/>
    <a:srgbClr val="F4B7B9"/>
    <a:srgbClr val="A5D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5659"/>
  </p:normalViewPr>
  <p:slideViewPr>
    <p:cSldViewPr snapToGrid="0" snapToObjects="1">
      <p:cViewPr>
        <p:scale>
          <a:sx n="88" d="100"/>
          <a:sy n="88" d="100"/>
        </p:scale>
        <p:origin x="1664" y="-1096"/>
      </p:cViewPr>
      <p:guideLst/>
    </p:cSldViewPr>
  </p:slideViewPr>
  <p:notesTextViewPr>
    <p:cViewPr>
      <p:scale>
        <a:sx n="45" d="100"/>
        <a:sy n="4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B941E-5D91-414D-9059-5D2C19ACD927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8A151-CD0E-2742-AD33-14D43FB03C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37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332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664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995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9328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1660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992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6324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655" algn="l" defTabSz="80466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8A151-CD0E-2742-AD33-14D43FB03C0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754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49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280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82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11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148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7796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4840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81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810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61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77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4A5FB-BCA5-8E40-8020-5CD65147CF21}" type="datetimeFigureOut">
              <a:rPr lang="de-DE" smtClean="0"/>
              <a:t>04.05.2021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B80B2-042E-6444-B508-EE6D30835F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95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LD6Y_V_Ki8&amp;feature=emb_title" TargetMode="External"/><Relationship Id="rId7" Type="http://schemas.openxmlformats.org/officeDocument/2006/relationships/hyperlink" Target="https://www.telekom-stiftung.de/presse/studie-mangel-mint-lehrkraeften-nrw-waechst-dramatisch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c.daamen@avh-gymnasium.de" TargetMode="External"/><Relationship Id="rId13" Type="http://schemas.openxmlformats.org/officeDocument/2006/relationships/hyperlink" Target="mailto:milena@uni-bonn.de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hyperlink" Target="mailto:S.hagemann@avh-gymnasium.de" TargetMode="External"/><Relationship Id="rId14" Type="http://schemas.openxmlformats.org/officeDocument/2006/relationships/hyperlink" Target="https://metropolregion-rheinland.de/milen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FC7A58F-3B4E-D141-87B0-D5343E5884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8332" t="3867" r="10310" b="872"/>
          <a:stretch/>
        </p:blipFill>
        <p:spPr>
          <a:xfrm>
            <a:off x="588526" y="-112422"/>
            <a:ext cx="5680942" cy="415733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5F99E53-215C-1F45-ABE4-364271FF449C}"/>
              </a:ext>
            </a:extLst>
          </p:cNvPr>
          <p:cNvSpPr txBox="1"/>
          <p:nvPr/>
        </p:nvSpPr>
        <p:spPr>
          <a:xfrm>
            <a:off x="444960" y="230610"/>
            <a:ext cx="59680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500" b="1" dirty="0">
                <a:gradFill flip="none" rotWithShape="1">
                  <a:gsLst>
                    <a:gs pos="0">
                      <a:srgbClr val="428E10"/>
                    </a:gs>
                    <a:gs pos="50000">
                      <a:srgbClr val="1260A9"/>
                    </a:gs>
                    <a:gs pos="100000">
                      <a:srgbClr val="D33D27"/>
                    </a:gs>
                  </a:gsLst>
                  <a:lin ang="0" scaled="1"/>
                  <a:tileRect/>
                </a:gradFill>
              </a:rPr>
              <a:t>Informationen für Schülerinnen und Schüler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CF45DC8-B77C-D744-8A6E-278839ABA331}"/>
              </a:ext>
            </a:extLst>
          </p:cNvPr>
          <p:cNvSpPr txBox="1"/>
          <p:nvPr/>
        </p:nvSpPr>
        <p:spPr>
          <a:xfrm>
            <a:off x="444955" y="796859"/>
            <a:ext cx="5750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428E10"/>
                </a:solidFill>
              </a:rPr>
              <a:t>MI</a:t>
            </a:r>
            <a:r>
              <a:rPr lang="de-DE" sz="1600" dirty="0">
                <a:solidFill>
                  <a:srgbClr val="1260A9"/>
                </a:solidFill>
              </a:rPr>
              <a:t>Le</a:t>
            </a:r>
            <a:r>
              <a:rPr lang="de-DE" sz="1600" dirty="0">
                <a:solidFill>
                  <a:srgbClr val="D33D27"/>
                </a:solidFill>
              </a:rPr>
              <a:t>Na</a:t>
            </a:r>
            <a:r>
              <a:rPr lang="de-DE" sz="1600" dirty="0"/>
              <a:t> ist ein Programm zur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482F610-7BFD-5E4F-B5B7-B363E2FBCC4E}"/>
              </a:ext>
            </a:extLst>
          </p:cNvPr>
          <p:cNvSpPr txBox="1"/>
          <p:nvPr/>
        </p:nvSpPr>
        <p:spPr>
          <a:xfrm>
            <a:off x="444960" y="2012159"/>
            <a:ext cx="5968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600" dirty="0"/>
              <a:t>das von Deiner Schule gemeinsam mit Hochschulen in der Metropolregion Rheinland umgesetzt werden kann. </a:t>
            </a:r>
          </a:p>
          <a:p>
            <a:pPr algn="just"/>
            <a:r>
              <a:rPr lang="de-DE" sz="1600" b="1" dirty="0">
                <a:hlinkClick r:id="rId3"/>
              </a:rPr>
              <a:t>Wie das genau funktioniert, erfährst Du in unserem Imagefilm!</a:t>
            </a:r>
            <a:endParaRPr lang="de-DE" sz="1600" b="1" dirty="0"/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1BAEA244-68AD-534E-A738-209D1643A5C2}"/>
              </a:ext>
            </a:extLst>
          </p:cNvPr>
          <p:cNvGrpSpPr/>
          <p:nvPr/>
        </p:nvGrpSpPr>
        <p:grpSpPr>
          <a:xfrm>
            <a:off x="2185908" y="1105301"/>
            <a:ext cx="2486169" cy="914245"/>
            <a:chOff x="1905969" y="1384892"/>
            <a:chExt cx="2486169" cy="91424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2FB5ED4-0FCE-DA45-9C09-5508517EA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969" y="1410324"/>
              <a:ext cx="262910" cy="303078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C93FBEB-0A37-0F41-8F36-360DAEFB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96228" y="1972582"/>
              <a:ext cx="264736" cy="303077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59215888-667B-8A47-9F1D-77A057630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3794" y="1690257"/>
              <a:ext cx="262910" cy="303078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AE93D472-6BEB-6C4D-BE24-0D466D06FC9B}"/>
                </a:ext>
              </a:extLst>
            </p:cNvPr>
            <p:cNvSpPr txBox="1"/>
            <p:nvPr/>
          </p:nvSpPr>
          <p:spPr>
            <a:xfrm>
              <a:off x="1985735" y="1384892"/>
              <a:ext cx="62098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/>
                <a:t>NT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569BC7A6-54F0-5D46-95F6-BC99D3DFFD9F}"/>
                </a:ext>
              </a:extLst>
            </p:cNvPr>
            <p:cNvSpPr txBox="1"/>
            <p:nvPr/>
          </p:nvSpPr>
          <p:spPr>
            <a:xfrm>
              <a:off x="2095107" y="1672712"/>
              <a:ext cx="124847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 err="1"/>
                <a:t>hrkräfte</a:t>
              </a:r>
              <a:endParaRPr lang="de-DE" sz="1700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2E13C300-D855-E841-B20E-66BE454C268E}"/>
                </a:ext>
              </a:extLst>
            </p:cNvPr>
            <p:cNvSpPr txBox="1"/>
            <p:nvPr/>
          </p:nvSpPr>
          <p:spPr>
            <a:xfrm>
              <a:off x="2443594" y="1945194"/>
              <a:ext cx="194854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700" dirty="0"/>
                <a:t>chwuchsförderung,</a:t>
              </a:r>
            </a:p>
          </p:txBody>
        </p:sp>
      </p:grpSp>
      <p:sp>
        <p:nvSpPr>
          <p:cNvPr id="38" name="Rechteck 37">
            <a:extLst>
              <a:ext uri="{FF2B5EF4-FFF2-40B4-BE49-F238E27FC236}">
                <a16:creationId xmlns:a16="http://schemas.microsoft.com/office/drawing/2014/main" id="{CA942D29-62F0-A64B-BF1F-46866ADD2F06}"/>
              </a:ext>
            </a:extLst>
          </p:cNvPr>
          <p:cNvSpPr/>
          <p:nvPr/>
        </p:nvSpPr>
        <p:spPr>
          <a:xfrm flipV="1">
            <a:off x="105078" y="2828875"/>
            <a:ext cx="6660000" cy="46800"/>
          </a:xfrm>
          <a:prstGeom prst="rect">
            <a:avLst/>
          </a:prstGeom>
          <a:gradFill flip="none" rotWithShape="1">
            <a:gsLst>
              <a:gs pos="0">
                <a:srgbClr val="438E0E">
                  <a:alpha val="50000"/>
                </a:srgbClr>
              </a:gs>
              <a:gs pos="50000">
                <a:srgbClr val="115FA9"/>
              </a:gs>
              <a:gs pos="100000">
                <a:srgbClr val="D33D2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gradFill flip="none" rotWithShape="1">
                <a:gsLst>
                  <a:gs pos="0">
                    <a:srgbClr val="438E0E"/>
                  </a:gs>
                  <a:gs pos="50000">
                    <a:srgbClr val="115FA9"/>
                  </a:gs>
                  <a:gs pos="100000">
                    <a:srgbClr val="D33D29"/>
                  </a:gs>
                </a:gsLst>
                <a:lin ang="2700000" scaled="1"/>
                <a:tileRect/>
              </a:gra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CC36F45-27A3-D849-A91D-3D8B27DDF2A7}"/>
              </a:ext>
            </a:extLst>
          </p:cNvPr>
          <p:cNvSpPr txBox="1"/>
          <p:nvPr/>
        </p:nvSpPr>
        <p:spPr>
          <a:xfrm>
            <a:off x="95858" y="4808977"/>
            <a:ext cx="6660000" cy="4664148"/>
          </a:xfrm>
          <a:prstGeom prst="rect">
            <a:avLst/>
          </a:prstGeom>
          <a:gradFill>
            <a:gsLst>
              <a:gs pos="0">
                <a:srgbClr val="A5D38A">
                  <a:alpha val="5000"/>
                </a:srgbClr>
              </a:gs>
              <a:gs pos="100000">
                <a:srgbClr val="428E10">
                  <a:alpha val="90000"/>
                </a:srgb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0" tIns="72000" rIns="0" bIns="36000" rtlCol="0">
            <a:spAutoFit/>
          </a:bodyPr>
          <a:lstStyle/>
          <a:p>
            <a:pPr algn="just"/>
            <a:r>
              <a:rPr lang="de-DE" sz="1400" b="1" dirty="0">
                <a:solidFill>
                  <a:schemeClr val="tx1"/>
                </a:solidFill>
              </a:rPr>
              <a:t>Ob der MINT-Lehrberuf etwas für Dich ist, kannst du mit den folgenden Fragen feststellen:</a:t>
            </a: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300" b="1" dirty="0">
              <a:solidFill>
                <a:schemeClr val="tx1"/>
              </a:solidFill>
            </a:endParaRPr>
          </a:p>
          <a:p>
            <a:pPr algn="just"/>
            <a:endParaRPr lang="de-DE" sz="1400" dirty="0">
              <a:solidFill>
                <a:schemeClr val="tx1"/>
              </a:solidFill>
            </a:endParaRPr>
          </a:p>
          <a:p>
            <a:pPr algn="just"/>
            <a:endParaRPr lang="de-DE" sz="1400" dirty="0">
              <a:solidFill>
                <a:schemeClr val="tx1"/>
              </a:solidFill>
            </a:endParaRPr>
          </a:p>
          <a:p>
            <a:pPr algn="just"/>
            <a:endParaRPr lang="de-DE" sz="1400" dirty="0">
              <a:solidFill>
                <a:schemeClr val="tx1"/>
              </a:solidFill>
            </a:endParaRPr>
          </a:p>
          <a:p>
            <a:pPr algn="just"/>
            <a:endParaRPr lang="de-DE" sz="1400" dirty="0">
              <a:solidFill>
                <a:schemeClr val="tx1"/>
              </a:solidFill>
            </a:endParaRPr>
          </a:p>
          <a:p>
            <a:pPr algn="just"/>
            <a:endParaRPr lang="de-DE" sz="1400" dirty="0">
              <a:solidFill>
                <a:schemeClr val="tx1"/>
              </a:solidFill>
            </a:endParaRPr>
          </a:p>
          <a:p>
            <a:pPr algn="just"/>
            <a:r>
              <a:rPr lang="de-DE" sz="1400" dirty="0">
                <a:solidFill>
                  <a:schemeClr val="tx1"/>
                </a:solidFill>
              </a:rPr>
              <a:t>Du hast einige der Fragen mit </a:t>
            </a:r>
            <a:r>
              <a:rPr lang="de-DE" sz="1400" b="1" dirty="0">
                <a:solidFill>
                  <a:schemeClr val="tx1"/>
                </a:solidFill>
              </a:rPr>
              <a:t>Ja</a:t>
            </a:r>
            <a:r>
              <a:rPr lang="de-DE" sz="1400" dirty="0">
                <a:solidFill>
                  <a:schemeClr val="tx1"/>
                </a:solidFill>
              </a:rPr>
              <a:t> beantwortet und möchtest einen praxisnahen und vielfältigen Einblick in den MINT-Lehrberuf und das MINT-Lehramtsstudium erhalten? </a:t>
            </a:r>
          </a:p>
          <a:p>
            <a:pPr algn="just"/>
            <a:endParaRPr lang="de-DE" sz="1400" dirty="0">
              <a:solidFill>
                <a:schemeClr val="tx1"/>
              </a:solidFill>
            </a:endParaRPr>
          </a:p>
          <a:p>
            <a:pPr algn="ctr"/>
            <a:r>
              <a:rPr lang="de-DE" sz="1400" b="1" dirty="0">
                <a:solidFill>
                  <a:schemeClr val="tx1"/>
                </a:solidFill>
              </a:rPr>
              <a:t>Dann ist das MILeNa-Programm genau das Richtige für Dich!</a:t>
            </a:r>
          </a:p>
          <a:p>
            <a:pPr algn="ctr"/>
            <a:r>
              <a:rPr lang="de-DE" sz="13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928EA98-65E1-B944-8B3C-393BF497A494}"/>
              </a:ext>
            </a:extLst>
          </p:cNvPr>
          <p:cNvSpPr txBox="1"/>
          <p:nvPr/>
        </p:nvSpPr>
        <p:spPr>
          <a:xfrm>
            <a:off x="1708966" y="56668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228B04A8-EA35-3E45-A3B1-53579713E650}"/>
              </a:ext>
            </a:extLst>
          </p:cNvPr>
          <p:cNvSpPr txBox="1"/>
          <p:nvPr/>
        </p:nvSpPr>
        <p:spPr>
          <a:xfrm>
            <a:off x="105076" y="3392533"/>
            <a:ext cx="6660000" cy="1079884"/>
          </a:xfrm>
          <a:prstGeom prst="rect">
            <a:avLst/>
          </a:prstGeom>
          <a:gradFill>
            <a:gsLst>
              <a:gs pos="0">
                <a:srgbClr val="A6D0F5">
                  <a:alpha val="0"/>
                </a:srgbClr>
              </a:gs>
              <a:gs pos="100000">
                <a:srgbClr val="1260A9"/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36000" tIns="108000" rIns="36000" bIns="108000" rtlCol="0">
            <a:spAutoFit/>
          </a:bodyPr>
          <a:lstStyle/>
          <a:p>
            <a:pPr algn="just"/>
            <a:r>
              <a:rPr lang="de-DE" sz="1400" dirty="0">
                <a:solidFill>
                  <a:schemeClr val="tx1"/>
                </a:solidFill>
              </a:rPr>
              <a:t>Das MINT Lehramt (Mathematik, Informatik, Naturwissenschaften und Technik) ist interessant, abwechslungsreich und kreativ. Außerdem arbeiten Lehrkräfte mit vielen unterschiedlichen Menschen zusammen (</a:t>
            </a:r>
            <a:r>
              <a:rPr lang="de-DE" sz="1400" dirty="0" err="1">
                <a:solidFill>
                  <a:schemeClr val="tx1"/>
                </a:solidFill>
              </a:rPr>
              <a:t>Schüler:innen</a:t>
            </a:r>
            <a:r>
              <a:rPr lang="de-DE" sz="1400" dirty="0">
                <a:solidFill>
                  <a:schemeClr val="tx1"/>
                </a:solidFill>
              </a:rPr>
              <a:t>, Eltern und </a:t>
            </a:r>
            <a:r>
              <a:rPr lang="de-DE" sz="1400" dirty="0" err="1">
                <a:solidFill>
                  <a:schemeClr val="tx1"/>
                </a:solidFill>
              </a:rPr>
              <a:t>Kolleg:innen</a:t>
            </a:r>
            <a:r>
              <a:rPr lang="de-DE" sz="1400" dirty="0">
                <a:solidFill>
                  <a:schemeClr val="tx1"/>
                </a:solidFill>
              </a:rPr>
              <a:t>). </a:t>
            </a:r>
          </a:p>
          <a:p>
            <a:pPr algn="just"/>
            <a:r>
              <a:rPr lang="de-DE" sz="1400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Zudem sind Lehrkräfte im MINT-Bereich sehr gefragt, da es zu wenige von ihnen gibt! </a:t>
            </a:r>
            <a:endParaRPr lang="de-DE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0EC2F03-6F2D-3F46-AC4D-8240BF7A8658}"/>
              </a:ext>
            </a:extLst>
          </p:cNvPr>
          <p:cNvGrpSpPr/>
          <p:nvPr/>
        </p:nvGrpSpPr>
        <p:grpSpPr>
          <a:xfrm rot="5400000">
            <a:off x="5488421" y="6221182"/>
            <a:ext cx="1130400" cy="1314000"/>
            <a:chOff x="404265" y="4944244"/>
            <a:chExt cx="1396800" cy="1623018"/>
          </a:xfrm>
        </p:grpSpPr>
        <p:sp>
          <p:nvSpPr>
            <p:cNvPr id="53" name="Sechseck 52">
              <a:extLst>
                <a:ext uri="{FF2B5EF4-FFF2-40B4-BE49-F238E27FC236}">
                  <a16:creationId xmlns:a16="http://schemas.microsoft.com/office/drawing/2014/main" id="{5C0D9F68-52A8-8D45-ABC5-C4080D41404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91156" y="5057353"/>
              <a:ext cx="1623018" cy="1396800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55EF710E-5E39-B543-B0E7-1D158AB18395}"/>
                </a:ext>
              </a:extLst>
            </p:cNvPr>
            <p:cNvSpPr txBox="1"/>
            <p:nvPr/>
          </p:nvSpPr>
          <p:spPr>
            <a:xfrm rot="16200000">
              <a:off x="400197" y="5386421"/>
              <a:ext cx="1404939" cy="73866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Du arbeitest </a:t>
              </a:r>
            </a:p>
            <a:p>
              <a:pPr algn="ctr"/>
              <a:r>
                <a:rPr lang="de-DE" sz="1200" dirty="0"/>
                <a:t>gerne mit </a:t>
              </a:r>
              <a:r>
                <a:rPr lang="de-DE" sz="1200" b="1" dirty="0"/>
                <a:t>Kindern</a:t>
              </a:r>
              <a:r>
                <a:rPr lang="de-DE" sz="1200" dirty="0"/>
                <a:t> und </a:t>
              </a:r>
              <a:r>
                <a:rPr lang="de-DE" sz="1200" b="1" dirty="0"/>
                <a:t>Jugend-</a:t>
              </a:r>
            </a:p>
            <a:p>
              <a:pPr algn="ctr"/>
              <a:r>
                <a:rPr lang="de-DE" sz="1200" b="1" dirty="0" err="1"/>
                <a:t>lichen</a:t>
              </a:r>
              <a:r>
                <a:rPr lang="de-DE" sz="1200" dirty="0"/>
                <a:t>? </a:t>
              </a:r>
              <a:endParaRPr lang="de-DE" sz="1200" dirty="0">
                <a:effectLst/>
              </a:endParaRP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0FD80773-DBC0-DB43-B71F-C74F810B9C81}"/>
              </a:ext>
            </a:extLst>
          </p:cNvPr>
          <p:cNvGrpSpPr/>
          <p:nvPr/>
        </p:nvGrpSpPr>
        <p:grpSpPr>
          <a:xfrm rot="5400000">
            <a:off x="1320710" y="5333588"/>
            <a:ext cx="1396800" cy="1623018"/>
            <a:chOff x="433620" y="4868525"/>
            <a:chExt cx="1396800" cy="1623018"/>
          </a:xfrm>
        </p:grpSpPr>
        <p:sp>
          <p:nvSpPr>
            <p:cNvPr id="51" name="Sechseck 50">
              <a:extLst>
                <a:ext uri="{FF2B5EF4-FFF2-40B4-BE49-F238E27FC236}">
                  <a16:creationId xmlns:a16="http://schemas.microsoft.com/office/drawing/2014/main" id="{EFA32398-B26E-8D41-894F-5CAC474BEB1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320511" y="4981634"/>
              <a:ext cx="1623018" cy="1396800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F1F50B97-7548-264F-A61D-9772DEA1F2E5}"/>
                </a:ext>
              </a:extLst>
            </p:cNvPr>
            <p:cNvSpPr txBox="1"/>
            <p:nvPr/>
          </p:nvSpPr>
          <p:spPr>
            <a:xfrm rot="16200000">
              <a:off x="422653" y="5218369"/>
              <a:ext cx="1418734" cy="92333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Du hast Spaß,</a:t>
              </a:r>
            </a:p>
            <a:p>
              <a:pPr algn="ctr"/>
              <a:r>
                <a:rPr lang="de-DE" sz="1200" dirty="0"/>
                <a:t> anderen etwas </a:t>
              </a:r>
              <a:r>
                <a:rPr lang="de-DE" sz="1200" b="1" dirty="0"/>
                <a:t>Neues beizubringen </a:t>
              </a:r>
              <a:r>
                <a:rPr lang="de-DE" sz="1200" dirty="0"/>
                <a:t>und Dein Wissen weiter- zugeben? </a:t>
              </a: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97652E5F-533A-B94A-AE2A-4B90C5506B2A}"/>
              </a:ext>
            </a:extLst>
          </p:cNvPr>
          <p:cNvGrpSpPr/>
          <p:nvPr/>
        </p:nvGrpSpPr>
        <p:grpSpPr>
          <a:xfrm rot="5400000">
            <a:off x="1316126" y="6849462"/>
            <a:ext cx="1396800" cy="1623018"/>
            <a:chOff x="440004" y="4868525"/>
            <a:chExt cx="1396800" cy="1623018"/>
          </a:xfrm>
        </p:grpSpPr>
        <p:sp>
          <p:nvSpPr>
            <p:cNvPr id="49" name="Sechseck 48">
              <a:extLst>
                <a:ext uri="{FF2B5EF4-FFF2-40B4-BE49-F238E27FC236}">
                  <a16:creationId xmlns:a16="http://schemas.microsoft.com/office/drawing/2014/main" id="{EAF6BAD2-EBF3-9049-AEF4-7016FE221BC8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326895" y="4981634"/>
              <a:ext cx="1623018" cy="1396800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AFE22C3C-78C4-D446-AD3D-9C1C83D3E5B6}"/>
                </a:ext>
              </a:extLst>
            </p:cNvPr>
            <p:cNvSpPr txBox="1"/>
            <p:nvPr/>
          </p:nvSpPr>
          <p:spPr>
            <a:xfrm rot="16200000">
              <a:off x="480669" y="5218369"/>
              <a:ext cx="1404939" cy="92333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Du möchtest </a:t>
              </a:r>
            </a:p>
            <a:p>
              <a:pPr algn="ctr"/>
              <a:r>
                <a:rPr lang="de-DE" sz="1200" dirty="0"/>
                <a:t>Deinen </a:t>
              </a:r>
              <a:r>
                <a:rPr lang="de-DE" sz="1200" b="1" dirty="0"/>
                <a:t>Spaß</a:t>
              </a:r>
              <a:r>
                <a:rPr lang="de-DE" sz="1200" dirty="0"/>
                <a:t> und Dein Interesse </a:t>
              </a:r>
              <a:r>
                <a:rPr lang="de-DE" sz="1200" b="1" dirty="0"/>
                <a:t>an MINT-Fächern </a:t>
              </a:r>
              <a:r>
                <a:rPr lang="de-DE" sz="1200" dirty="0"/>
                <a:t>an andere </a:t>
              </a:r>
              <a:r>
                <a:rPr lang="de-DE" sz="1200" b="1" dirty="0"/>
                <a:t>übertragen</a:t>
              </a:r>
              <a:r>
                <a:rPr lang="de-DE" sz="1200" dirty="0"/>
                <a:t>? </a:t>
              </a:r>
              <a:endParaRPr lang="de-DE" sz="1200" dirty="0">
                <a:effectLst/>
              </a:endParaRPr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C4F7B7DE-E289-0F46-9A7F-77963E94A1CE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4055448" y="5333754"/>
            <a:ext cx="1396515" cy="1622687"/>
            <a:chOff x="404408" y="4949649"/>
            <a:chExt cx="1396515" cy="1622687"/>
          </a:xfrm>
        </p:grpSpPr>
        <p:sp>
          <p:nvSpPr>
            <p:cNvPr id="45" name="Sechseck 44">
              <a:extLst>
                <a:ext uri="{FF2B5EF4-FFF2-40B4-BE49-F238E27FC236}">
                  <a16:creationId xmlns:a16="http://schemas.microsoft.com/office/drawing/2014/main" id="{B8613CE9-EAB5-4E4F-8222-94A656A26EF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91322" y="5062735"/>
              <a:ext cx="1622687" cy="1396515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5AB5CCCF-E8AD-D345-8B5A-357508AD460C}"/>
                </a:ext>
              </a:extLst>
            </p:cNvPr>
            <p:cNvSpPr txBox="1"/>
            <p:nvPr/>
          </p:nvSpPr>
          <p:spPr>
            <a:xfrm rot="16200000">
              <a:off x="455927" y="5203416"/>
              <a:ext cx="1404939" cy="11079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Du möchtest </a:t>
              </a:r>
            </a:p>
            <a:p>
              <a:pPr algn="ctr"/>
              <a:r>
                <a:rPr lang="de-DE" sz="1200" b="1" dirty="0" err="1"/>
                <a:t>naturwissenschaft-liche</a:t>
              </a:r>
              <a:r>
                <a:rPr lang="de-DE" sz="1200" b="1" dirty="0"/>
                <a:t> </a:t>
              </a:r>
              <a:r>
                <a:rPr lang="de-DE" sz="1200" b="1" dirty="0" err="1"/>
                <a:t>Alltagsphäno-mene</a:t>
              </a:r>
              <a:r>
                <a:rPr lang="de-DE" sz="1200" b="1" dirty="0"/>
                <a:t> </a:t>
              </a:r>
              <a:r>
                <a:rPr lang="de-DE" sz="1200" dirty="0"/>
                <a:t>verstehen </a:t>
              </a:r>
            </a:p>
            <a:p>
              <a:pPr algn="ctr"/>
              <a:r>
                <a:rPr lang="de-DE" sz="1200" dirty="0"/>
                <a:t>und erklären </a:t>
              </a:r>
            </a:p>
            <a:p>
              <a:pPr algn="ctr"/>
              <a:r>
                <a:rPr lang="de-DE" sz="1200" dirty="0"/>
                <a:t>können? 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A9BDC70E-4849-C642-897E-C2B0618CD39A}"/>
              </a:ext>
            </a:extLst>
          </p:cNvPr>
          <p:cNvGrpSpPr/>
          <p:nvPr/>
        </p:nvGrpSpPr>
        <p:grpSpPr>
          <a:xfrm rot="5400000">
            <a:off x="199319" y="6220818"/>
            <a:ext cx="1131481" cy="1314729"/>
            <a:chOff x="469332" y="4868525"/>
            <a:chExt cx="1396800" cy="1623018"/>
          </a:xfrm>
        </p:grpSpPr>
        <p:sp>
          <p:nvSpPr>
            <p:cNvPr id="43" name="Sechseck 42">
              <a:extLst>
                <a:ext uri="{FF2B5EF4-FFF2-40B4-BE49-F238E27FC236}">
                  <a16:creationId xmlns:a16="http://schemas.microsoft.com/office/drawing/2014/main" id="{26F13D7E-6D43-9F4D-9F47-5CB45C6EA453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356223" y="4981634"/>
              <a:ext cx="1623018" cy="1396800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D54BEF0A-2B19-7640-B442-5CFC7FA71896}"/>
                </a:ext>
              </a:extLst>
            </p:cNvPr>
            <p:cNvSpPr txBox="1"/>
            <p:nvPr/>
          </p:nvSpPr>
          <p:spPr>
            <a:xfrm rot="16200000">
              <a:off x="529790" y="5403035"/>
              <a:ext cx="1275884" cy="55399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Du </a:t>
              </a:r>
            </a:p>
            <a:p>
              <a:pPr algn="ctr"/>
              <a:r>
                <a:rPr lang="de-DE" sz="1200" b="1" dirty="0"/>
                <a:t>experimentierst</a:t>
              </a:r>
              <a:r>
                <a:rPr lang="de-DE" sz="1200" dirty="0"/>
                <a:t> gerne? </a:t>
              </a:r>
            </a:p>
          </p:txBody>
        </p:sp>
      </p:grpSp>
      <p:sp>
        <p:nvSpPr>
          <p:cNvPr id="75" name="Textfeld 74">
            <a:extLst>
              <a:ext uri="{FF2B5EF4-FFF2-40B4-BE49-F238E27FC236}">
                <a16:creationId xmlns:a16="http://schemas.microsoft.com/office/drawing/2014/main" id="{53433B7A-7CE4-0142-B0AB-C41DCB20B83D}"/>
              </a:ext>
            </a:extLst>
          </p:cNvPr>
          <p:cNvSpPr txBox="1"/>
          <p:nvPr/>
        </p:nvSpPr>
        <p:spPr>
          <a:xfrm>
            <a:off x="1680589" y="3041187"/>
            <a:ext cx="3508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1260A9"/>
                </a:solidFill>
              </a:rPr>
              <a:t>Der MINT-Lehrberuf</a:t>
            </a:r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7942B070-0850-0543-83FA-AF781E4310F8}"/>
              </a:ext>
            </a:extLst>
          </p:cNvPr>
          <p:cNvGrpSpPr/>
          <p:nvPr/>
        </p:nvGrpSpPr>
        <p:grpSpPr>
          <a:xfrm rot="5400000">
            <a:off x="4131070" y="6849462"/>
            <a:ext cx="1396800" cy="1623018"/>
            <a:chOff x="404430" y="4953191"/>
            <a:chExt cx="1396800" cy="1623018"/>
          </a:xfrm>
        </p:grpSpPr>
        <p:sp>
          <p:nvSpPr>
            <p:cNvPr id="56" name="Sechseck 55">
              <a:extLst>
                <a:ext uri="{FF2B5EF4-FFF2-40B4-BE49-F238E27FC236}">
                  <a16:creationId xmlns:a16="http://schemas.microsoft.com/office/drawing/2014/main" id="{E4AA5572-CDDE-D44B-869D-A12E7CDC7C6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91321" y="5066300"/>
              <a:ext cx="1623018" cy="1396800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2629A368-EE15-BA40-8053-A816DE76B15D}"/>
                </a:ext>
              </a:extLst>
            </p:cNvPr>
            <p:cNvSpPr txBox="1"/>
            <p:nvPr/>
          </p:nvSpPr>
          <p:spPr>
            <a:xfrm rot="16200000">
              <a:off x="439218" y="5303035"/>
              <a:ext cx="1385741" cy="92333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tx1"/>
                  </a:solidFill>
                </a:rPr>
                <a:t>Du interessierst</a:t>
              </a:r>
            </a:p>
            <a:p>
              <a:pPr algn="ctr"/>
              <a:r>
                <a:rPr lang="de-DE" sz="1200" dirty="0">
                  <a:solidFill>
                    <a:schemeClr val="tx1"/>
                  </a:solidFill>
                </a:rPr>
                <a:t> Dich für </a:t>
              </a:r>
              <a:r>
                <a:rPr lang="de-DE" sz="1200" b="1" dirty="0">
                  <a:solidFill>
                    <a:schemeClr val="tx1"/>
                  </a:solidFill>
                </a:rPr>
                <a:t>Mathematik</a:t>
              </a:r>
              <a:r>
                <a:rPr lang="de-DE" sz="1200" dirty="0">
                  <a:solidFill>
                    <a:schemeClr val="tx1"/>
                  </a:solidFill>
                </a:rPr>
                <a:t>, </a:t>
              </a:r>
              <a:r>
                <a:rPr lang="de-DE" sz="1200" b="1" dirty="0">
                  <a:solidFill>
                    <a:schemeClr val="tx1"/>
                  </a:solidFill>
                </a:rPr>
                <a:t>Informatik</a:t>
              </a:r>
              <a:r>
                <a:rPr lang="de-DE" sz="1200" dirty="0">
                  <a:solidFill>
                    <a:schemeClr val="tx1"/>
                  </a:solidFill>
                </a:rPr>
                <a:t> und/oder </a:t>
              </a:r>
              <a:r>
                <a:rPr lang="de-DE" sz="1200" b="1" dirty="0">
                  <a:solidFill>
                    <a:schemeClr val="tx1"/>
                  </a:solidFill>
                </a:rPr>
                <a:t>Naturwissen-</a:t>
              </a:r>
            </a:p>
            <a:p>
              <a:pPr algn="ctr"/>
              <a:r>
                <a:rPr lang="de-DE" sz="1200" b="1" dirty="0" err="1">
                  <a:solidFill>
                    <a:schemeClr val="tx1"/>
                  </a:solidFill>
                </a:rPr>
                <a:t>schaften</a:t>
              </a:r>
              <a:r>
                <a:rPr lang="de-DE" sz="1200" dirty="0">
                  <a:solidFill>
                    <a:schemeClr val="tx1"/>
                  </a:solidFill>
                </a:rPr>
                <a:t>? </a:t>
              </a:r>
            </a:p>
          </p:txBody>
        </p:sp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7942B070-0850-0543-83FA-AF781E4310F8}"/>
              </a:ext>
            </a:extLst>
          </p:cNvPr>
          <p:cNvGrpSpPr/>
          <p:nvPr/>
        </p:nvGrpSpPr>
        <p:grpSpPr>
          <a:xfrm rot="5400000">
            <a:off x="2651580" y="6066673"/>
            <a:ext cx="1548558" cy="1623018"/>
            <a:chOff x="404430" y="4953191"/>
            <a:chExt cx="1396800" cy="1623018"/>
          </a:xfrm>
        </p:grpSpPr>
        <p:sp>
          <p:nvSpPr>
            <p:cNvPr id="60" name="Sechseck 59">
              <a:extLst>
                <a:ext uri="{FF2B5EF4-FFF2-40B4-BE49-F238E27FC236}">
                  <a16:creationId xmlns:a16="http://schemas.microsoft.com/office/drawing/2014/main" id="{E4AA5572-CDDE-D44B-869D-A12E7CDC7C6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91321" y="5066300"/>
              <a:ext cx="1623018" cy="1396800"/>
            </a:xfrm>
            <a:prstGeom prst="hexagon">
              <a:avLst>
                <a:gd name="adj" fmla="val 25820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0"/>
                  </a:srgbClr>
                </a:gs>
                <a:gs pos="100000">
                  <a:srgbClr val="428E1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2629A368-EE15-BA40-8053-A816DE76B15D}"/>
                </a:ext>
              </a:extLst>
            </p:cNvPr>
            <p:cNvSpPr txBox="1"/>
            <p:nvPr/>
          </p:nvSpPr>
          <p:spPr>
            <a:xfrm rot="16200000">
              <a:off x="441594" y="5165756"/>
              <a:ext cx="1463605" cy="116598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Du möchtest </a:t>
              </a:r>
            </a:p>
            <a:p>
              <a:pPr algn="ctr"/>
              <a:r>
                <a:rPr lang="de-DE" sz="1200" dirty="0"/>
                <a:t>unsere </a:t>
              </a:r>
              <a:r>
                <a:rPr lang="de-DE" sz="1200" b="1" dirty="0"/>
                <a:t>Zukunft mitgestalten</a:t>
              </a:r>
              <a:r>
                <a:rPr lang="de-DE" sz="1200" dirty="0"/>
                <a:t> und junge Menschen dabei unterstützen </a:t>
              </a:r>
              <a:r>
                <a:rPr lang="de-DE" sz="1200" b="1" dirty="0"/>
                <a:t>ihren </a:t>
              </a:r>
            </a:p>
            <a:p>
              <a:pPr algn="ctr"/>
              <a:r>
                <a:rPr lang="de-DE" sz="1200" b="1" dirty="0"/>
                <a:t>eigenen Weg zu finden</a:t>
              </a:r>
              <a:r>
                <a:rPr lang="de-DE" sz="1200" dirty="0"/>
                <a:t>?</a:t>
              </a:r>
              <a:endParaRPr lang="de-DE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539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BD64786F-80C3-7941-9A30-9A8045592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087" y="9235745"/>
            <a:ext cx="1509765" cy="506428"/>
          </a:xfrm>
          <a:prstGeom prst="rect">
            <a:avLst/>
          </a:prstGeom>
        </p:spPr>
      </p:pic>
      <p:pic>
        <p:nvPicPr>
          <p:cNvPr id="72" name="Grafik 71" descr="Ein Bild, das Text enthält.&#10;&#10;Automatisch generierte Beschreibung">
            <a:extLst>
              <a:ext uri="{FF2B5EF4-FFF2-40B4-BE49-F238E27FC236}">
                <a16:creationId xmlns:a16="http://schemas.microsoft.com/office/drawing/2014/main" id="{86E9B9DE-AACF-0B48-B689-7C1F696205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35" t="29514" r="20198" b="27661"/>
          <a:stretch/>
        </p:blipFill>
        <p:spPr>
          <a:xfrm>
            <a:off x="224420" y="7623497"/>
            <a:ext cx="2265826" cy="1291477"/>
          </a:xfrm>
          <a:prstGeom prst="rect">
            <a:avLst/>
          </a:prstGeom>
        </p:spPr>
      </p:pic>
      <p:pic>
        <p:nvPicPr>
          <p:cNvPr id="74" name="Grafik 73" descr="Ein Bild, das Text enthält.&#10;&#10;Automatisch generierte Beschreibung">
            <a:extLst>
              <a:ext uri="{FF2B5EF4-FFF2-40B4-BE49-F238E27FC236}">
                <a16:creationId xmlns:a16="http://schemas.microsoft.com/office/drawing/2014/main" id="{667BF8AC-FBB5-D744-8A5A-CEFB4D780A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974" b="24495"/>
          <a:stretch/>
        </p:blipFill>
        <p:spPr>
          <a:xfrm>
            <a:off x="111248" y="9256763"/>
            <a:ext cx="1415257" cy="464392"/>
          </a:xfrm>
          <a:prstGeom prst="rect">
            <a:avLst/>
          </a:prstGeom>
        </p:spPr>
      </p:pic>
      <p:pic>
        <p:nvPicPr>
          <p:cNvPr id="76" name="Grafik 75">
            <a:extLst>
              <a:ext uri="{FF2B5EF4-FFF2-40B4-BE49-F238E27FC236}">
                <a16:creationId xmlns:a16="http://schemas.microsoft.com/office/drawing/2014/main" id="{075A9720-BD84-5842-BDEC-AEB00B30D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1969" y="9196565"/>
            <a:ext cx="1347426" cy="584788"/>
          </a:xfrm>
          <a:prstGeom prst="rect">
            <a:avLst/>
          </a:prstGeom>
        </p:spPr>
      </p:pic>
      <p:pic>
        <p:nvPicPr>
          <p:cNvPr id="78" name="Grafik 77">
            <a:extLst>
              <a:ext uri="{FF2B5EF4-FFF2-40B4-BE49-F238E27FC236}">
                <a16:creationId xmlns:a16="http://schemas.microsoft.com/office/drawing/2014/main" id="{63EA4716-E594-854F-A59E-73C56157C0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4859" y="9233483"/>
            <a:ext cx="1509763" cy="510953"/>
          </a:xfrm>
          <a:prstGeom prst="rect">
            <a:avLst/>
          </a:prstGeom>
        </p:spPr>
      </p:pic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0CFDB7C2-F065-DE4F-B864-92B1BB3C01EF}"/>
              </a:ext>
            </a:extLst>
          </p:cNvPr>
          <p:cNvGrpSpPr/>
          <p:nvPr/>
        </p:nvGrpSpPr>
        <p:grpSpPr>
          <a:xfrm>
            <a:off x="68865" y="166976"/>
            <a:ext cx="6710988" cy="4046907"/>
            <a:chOff x="76930" y="569710"/>
            <a:chExt cx="6710988" cy="3358985"/>
          </a:xfrm>
        </p:grpSpPr>
        <p:grpSp>
          <p:nvGrpSpPr>
            <p:cNvPr id="46" name="Gruppieren 45">
              <a:extLst>
                <a:ext uri="{FF2B5EF4-FFF2-40B4-BE49-F238E27FC236}">
                  <a16:creationId xmlns:a16="http://schemas.microsoft.com/office/drawing/2014/main" id="{58D2376E-89AE-8C44-B377-2EBAFA665E14}"/>
                </a:ext>
              </a:extLst>
            </p:cNvPr>
            <p:cNvGrpSpPr/>
            <p:nvPr/>
          </p:nvGrpSpPr>
          <p:grpSpPr>
            <a:xfrm>
              <a:off x="76930" y="848664"/>
              <a:ext cx="1850822" cy="2150571"/>
              <a:chOff x="364498" y="5079708"/>
              <a:chExt cx="1850822" cy="2150571"/>
            </a:xfrm>
          </p:grpSpPr>
          <p:sp>
            <p:nvSpPr>
              <p:cNvPr id="47" name="Sechseck 46">
                <a:extLst>
                  <a:ext uri="{FF2B5EF4-FFF2-40B4-BE49-F238E27FC236}">
                    <a16:creationId xmlns:a16="http://schemas.microsoft.com/office/drawing/2014/main" id="{1AF375D0-EAAE-FE43-AE57-7C1EAB661F5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214623" y="5229583"/>
                <a:ext cx="2150571" cy="1850822"/>
              </a:xfrm>
              <a:prstGeom prst="hexagon">
                <a:avLst>
                  <a:gd name="adj" fmla="val 25820"/>
                  <a:gd name="vf" fmla="val 115470"/>
                </a:avLst>
              </a:prstGeom>
              <a:gradFill flip="none" rotWithShape="1">
                <a:gsLst>
                  <a:gs pos="0">
                    <a:srgbClr val="A5D38A">
                      <a:alpha val="0"/>
                    </a:srgbClr>
                  </a:gs>
                  <a:gs pos="100000">
                    <a:srgbClr val="428E1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b" anchorCtr="0"/>
              <a:lstStyle/>
              <a:p>
                <a:pPr algn="ctr"/>
                <a:endParaRPr lang="de-D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A5454575-1E3C-C04E-AD59-141F9AEBC500}"/>
                  </a:ext>
                </a:extLst>
              </p:cNvPr>
              <p:cNvSpPr txBox="1"/>
              <p:nvPr/>
            </p:nvSpPr>
            <p:spPr>
              <a:xfrm>
                <a:off x="405630" y="5395611"/>
                <a:ext cx="1761703" cy="12517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de-DE" sz="1400" dirty="0"/>
                  <a:t>… erhältst Du einen </a:t>
                </a:r>
                <a:r>
                  <a:rPr lang="de-DE" sz="1400" b="1" dirty="0"/>
                  <a:t>praktischen Einblick</a:t>
                </a:r>
                <a:r>
                  <a:rPr lang="de-DE" sz="1400" dirty="0"/>
                  <a:t> in den MINT-Lehrberuf, indem Du an Deiner Schule probeweise in die Rolle einer MINT-Lehrkraft schlüpfst. </a:t>
                </a:r>
              </a:p>
            </p:txBody>
          </p:sp>
        </p:grpSp>
        <p:grpSp>
          <p:nvGrpSpPr>
            <p:cNvPr id="66" name="Gruppieren 65">
              <a:extLst>
                <a:ext uri="{FF2B5EF4-FFF2-40B4-BE49-F238E27FC236}">
                  <a16:creationId xmlns:a16="http://schemas.microsoft.com/office/drawing/2014/main" id="{D3DD08B8-5D12-F74E-B84A-BE210C4782EC}"/>
                </a:ext>
              </a:extLst>
            </p:cNvPr>
            <p:cNvGrpSpPr/>
            <p:nvPr/>
          </p:nvGrpSpPr>
          <p:grpSpPr>
            <a:xfrm>
              <a:off x="4937095" y="845309"/>
              <a:ext cx="1850823" cy="2150571"/>
              <a:chOff x="364496" y="5079710"/>
              <a:chExt cx="1850822" cy="2150571"/>
            </a:xfrm>
          </p:grpSpPr>
          <p:sp>
            <p:nvSpPr>
              <p:cNvPr id="67" name="Sechseck 66">
                <a:extLst>
                  <a:ext uri="{FF2B5EF4-FFF2-40B4-BE49-F238E27FC236}">
                    <a16:creationId xmlns:a16="http://schemas.microsoft.com/office/drawing/2014/main" id="{6A8B19A6-AD1C-9A48-9CF5-4C65474FFD5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214621" y="5229585"/>
                <a:ext cx="2150571" cy="1850822"/>
              </a:xfrm>
              <a:prstGeom prst="hexagon">
                <a:avLst>
                  <a:gd name="adj" fmla="val 25820"/>
                  <a:gd name="vf" fmla="val 115470"/>
                </a:avLst>
              </a:prstGeom>
              <a:gradFill flip="none" rotWithShape="1">
                <a:gsLst>
                  <a:gs pos="0">
                    <a:srgbClr val="A5D38A">
                      <a:alpha val="0"/>
                    </a:srgbClr>
                  </a:gs>
                  <a:gs pos="100000">
                    <a:srgbClr val="428E1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b" anchorCtr="0"/>
              <a:lstStyle/>
              <a:p>
                <a:pPr algn="ctr"/>
                <a:endParaRPr lang="de-D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F47C82CA-77B8-934A-949A-4705063905AD}"/>
                  </a:ext>
                </a:extLst>
              </p:cNvPr>
              <p:cNvSpPr txBox="1"/>
              <p:nvPr/>
            </p:nvSpPr>
            <p:spPr>
              <a:xfrm>
                <a:off x="397654" y="5455919"/>
                <a:ext cx="1777653" cy="12517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de-DE" sz="1400" dirty="0"/>
                  <a:t>… lernst Du </a:t>
                </a:r>
                <a:r>
                  <a:rPr lang="de-DE" sz="1400" b="1" dirty="0"/>
                  <a:t>neue Leute </a:t>
                </a:r>
                <a:r>
                  <a:rPr lang="de-DE" sz="1400" dirty="0"/>
                  <a:t>kennen: andere </a:t>
                </a:r>
                <a:r>
                  <a:rPr lang="de-DE" sz="1400" dirty="0" err="1"/>
                  <a:t>MILeNas</a:t>
                </a:r>
                <a:r>
                  <a:rPr lang="de-DE" sz="1400" dirty="0"/>
                  <a:t> mit Interesse am MINT- Lehrberuf, Lehramtsstudierende und Hochschul-</a:t>
                </a:r>
              </a:p>
              <a:p>
                <a:pPr algn="ctr"/>
                <a:r>
                  <a:rPr lang="de-DE" sz="1400" dirty="0"/>
                  <a:t>mitarbeitende. </a:t>
                </a:r>
                <a:endParaRPr lang="de-DE" sz="1400" dirty="0">
                  <a:effectLst/>
                </a:endParaRPr>
              </a:p>
            </p:txBody>
          </p:sp>
        </p:grp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A36F3E10-1C85-F541-98AB-26C753542E4D}"/>
                </a:ext>
              </a:extLst>
            </p:cNvPr>
            <p:cNvGrpSpPr/>
            <p:nvPr/>
          </p:nvGrpSpPr>
          <p:grpSpPr>
            <a:xfrm>
              <a:off x="1927753" y="569710"/>
              <a:ext cx="2945710" cy="3358985"/>
              <a:chOff x="2435396" y="1924422"/>
              <a:chExt cx="2945710" cy="3358985"/>
            </a:xfrm>
          </p:grpSpPr>
          <p:grpSp>
            <p:nvGrpSpPr>
              <p:cNvPr id="55" name="Gruppieren 54">
                <a:extLst>
                  <a:ext uri="{FF2B5EF4-FFF2-40B4-BE49-F238E27FC236}">
                    <a16:creationId xmlns:a16="http://schemas.microsoft.com/office/drawing/2014/main" id="{EEAA6283-332B-1743-AE41-53B5A7CFDF9C}"/>
                  </a:ext>
                </a:extLst>
              </p:cNvPr>
              <p:cNvGrpSpPr/>
              <p:nvPr/>
            </p:nvGrpSpPr>
            <p:grpSpPr>
              <a:xfrm>
                <a:off x="2435396" y="1924422"/>
                <a:ext cx="2945710" cy="3358985"/>
                <a:chOff x="523546" y="5045193"/>
                <a:chExt cx="1991236" cy="2499469"/>
              </a:xfrm>
            </p:grpSpPr>
            <p:sp>
              <p:nvSpPr>
                <p:cNvPr id="56" name="Sechseck 55">
                  <a:extLst>
                    <a:ext uri="{FF2B5EF4-FFF2-40B4-BE49-F238E27FC236}">
                      <a16:creationId xmlns:a16="http://schemas.microsoft.com/office/drawing/2014/main" id="{CB8D28BD-E81E-814F-B76C-3CB4336A69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431070" y="5180685"/>
                  <a:ext cx="2219203" cy="1948220"/>
                </a:xfrm>
                <a:prstGeom prst="hexagon">
                  <a:avLst>
                    <a:gd name="adj" fmla="val 25820"/>
                    <a:gd name="vf" fmla="val 115470"/>
                  </a:avLst>
                </a:prstGeom>
                <a:gradFill flip="none" rotWithShape="1">
                  <a:gsLst>
                    <a:gs pos="0">
                      <a:srgbClr val="A5D38A">
                        <a:alpha val="0"/>
                      </a:srgbClr>
                    </a:gs>
                    <a:gs pos="100000">
                      <a:srgbClr val="428E10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lIns="0" tIns="0" rIns="0" bIns="0" rtlCol="0" anchor="b" anchorCtr="0"/>
                <a:lstStyle/>
                <a:p>
                  <a:pPr algn="ctr"/>
                  <a:endParaRPr lang="de-DE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Textfeld 64">
                  <a:extLst>
                    <a:ext uri="{FF2B5EF4-FFF2-40B4-BE49-F238E27FC236}">
                      <a16:creationId xmlns:a16="http://schemas.microsoft.com/office/drawing/2014/main" id="{753E14AD-650F-A54B-9743-7603654D4EA7}"/>
                    </a:ext>
                  </a:extLst>
                </p:cNvPr>
                <p:cNvSpPr txBox="1"/>
                <p:nvPr/>
              </p:nvSpPr>
              <p:spPr>
                <a:xfrm>
                  <a:off x="523546" y="5415650"/>
                  <a:ext cx="1980661" cy="21290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de-DE" sz="1400" dirty="0"/>
                    <a:t>… nimmst Du an </a:t>
                  </a:r>
                  <a:r>
                    <a:rPr lang="de-DE" sz="1400" b="1" dirty="0"/>
                    <a:t>Workshops</a:t>
                  </a:r>
                  <a:r>
                    <a:rPr lang="de-DE" sz="1400" dirty="0"/>
                    <a:t> teil,            in denen Du:</a:t>
                  </a:r>
                </a:p>
                <a:p>
                  <a:pPr marL="628650" lvl="1" indent="-171450">
                    <a:buFont typeface="Arial" panose="020B0604020202020204" pitchFamily="34" charset="0"/>
                    <a:buChar char="•"/>
                  </a:pPr>
                  <a:r>
                    <a:rPr lang="de-DE" sz="1400" dirty="0"/>
                    <a:t>Kenntnisse zur Planung und Durchführung von natur-wissenschaftlichem Unterricht erwirbst,</a:t>
                  </a:r>
                </a:p>
                <a:p>
                  <a:pPr marL="628650" lvl="1" indent="-171450">
                    <a:buFont typeface="Arial" panose="020B0604020202020204" pitchFamily="34" charset="0"/>
                    <a:buChar char="•"/>
                  </a:pPr>
                  <a:r>
                    <a:rPr lang="de-DE" sz="1400" dirty="0"/>
                    <a:t>diese in praktischen Übungen anwendest und</a:t>
                  </a:r>
                </a:p>
                <a:p>
                  <a:pPr marL="628650" lvl="1" indent="-171450">
                    <a:buFont typeface="Arial" panose="020B0604020202020204" pitchFamily="34" charset="0"/>
                    <a:buChar char="•"/>
                  </a:pPr>
                  <a:r>
                    <a:rPr lang="de-DE" sz="1400" dirty="0"/>
                    <a:t>umfangreiche Informationen zum MINT-Lehramtsstudium erhältst. </a:t>
                  </a:r>
                </a:p>
                <a:p>
                  <a:pPr algn="ctr"/>
                  <a:r>
                    <a:rPr lang="de-DE" sz="1400" dirty="0"/>
                    <a:t> </a:t>
                  </a:r>
                </a:p>
                <a:p>
                  <a:pPr algn="ctr"/>
                  <a:r>
                    <a:rPr lang="de-DE" sz="1400" dirty="0"/>
                    <a:t> </a:t>
                  </a:r>
                </a:p>
                <a:p>
                  <a:pPr algn="ctr"/>
                  <a:endParaRPr lang="de-DE" sz="1400" dirty="0"/>
                </a:p>
                <a:p>
                  <a:pPr algn="ctr"/>
                  <a:endParaRPr lang="de-DE" sz="1400" dirty="0"/>
                </a:p>
                <a:p>
                  <a:pPr marL="171450" indent="-171450" algn="ctr">
                    <a:buFont typeface="Arial" panose="020B0604020202020204" pitchFamily="34" charset="0"/>
                    <a:buChar char="•"/>
                  </a:pPr>
                  <a:endParaRPr lang="de-DE" sz="1400" dirty="0"/>
                </a:p>
              </p:txBody>
            </p:sp>
          </p:grpSp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3F78ABBE-E8B7-0A4B-BC85-2209D3B37900}"/>
                  </a:ext>
                </a:extLst>
              </p:cNvPr>
              <p:cNvSpPr txBox="1"/>
              <p:nvPr/>
            </p:nvSpPr>
            <p:spPr>
              <a:xfrm>
                <a:off x="2522982" y="2758495"/>
                <a:ext cx="1259579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endParaRPr lang="de-DE" sz="1200" dirty="0"/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7B992749-4F13-BF4E-A229-63748E37E816}"/>
                  </a:ext>
                </a:extLst>
              </p:cNvPr>
              <p:cNvSpPr txBox="1"/>
              <p:nvPr/>
            </p:nvSpPr>
            <p:spPr>
              <a:xfrm>
                <a:off x="3950331" y="2793127"/>
                <a:ext cx="1259577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endParaRPr lang="de-DE" sz="1200" dirty="0"/>
              </a:p>
            </p:txBody>
          </p:sp>
        </p:grpSp>
      </p:grpSp>
      <p:sp>
        <p:nvSpPr>
          <p:cNvPr id="43" name="Textfeld 42">
            <a:extLst>
              <a:ext uri="{FF2B5EF4-FFF2-40B4-BE49-F238E27FC236}">
                <a16:creationId xmlns:a16="http://schemas.microsoft.com/office/drawing/2014/main" id="{A60125F2-9582-3B43-B7E0-D5D0377BCB5A}"/>
              </a:ext>
            </a:extLst>
          </p:cNvPr>
          <p:cNvSpPr txBox="1"/>
          <p:nvPr/>
        </p:nvSpPr>
        <p:spPr>
          <a:xfrm>
            <a:off x="1609240" y="119932"/>
            <a:ext cx="3508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428E10"/>
                </a:solidFill>
              </a:rPr>
              <a:t>Im MILeNa Programm…</a:t>
            </a:r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166087A8-57B2-6543-8150-5E4DA4928708}"/>
              </a:ext>
            </a:extLst>
          </p:cNvPr>
          <p:cNvGrpSpPr/>
          <p:nvPr/>
        </p:nvGrpSpPr>
        <p:grpSpPr>
          <a:xfrm>
            <a:off x="51302" y="4227167"/>
            <a:ext cx="3348000" cy="3216652"/>
            <a:chOff x="1087496" y="4687163"/>
            <a:chExt cx="1940400" cy="2221641"/>
          </a:xfrm>
        </p:grpSpPr>
        <p:sp>
          <p:nvSpPr>
            <p:cNvPr id="103" name="Sechseck 102">
              <a:extLst>
                <a:ext uri="{FF2B5EF4-FFF2-40B4-BE49-F238E27FC236}">
                  <a16:creationId xmlns:a16="http://schemas.microsoft.com/office/drawing/2014/main" id="{F835B07A-F88C-6043-B7C5-603A28C15FF4}"/>
                </a:ext>
              </a:extLst>
            </p:cNvPr>
            <p:cNvSpPr>
              <a:spLocks/>
            </p:cNvSpPr>
            <p:nvPr/>
          </p:nvSpPr>
          <p:spPr>
            <a:xfrm rot="5400000">
              <a:off x="946875" y="4827784"/>
              <a:ext cx="2221641" cy="1940400"/>
            </a:xfrm>
            <a:prstGeom prst="hexagon">
              <a:avLst>
                <a:gd name="adj" fmla="val 9444"/>
                <a:gd name="vf" fmla="val 115470"/>
              </a:avLst>
            </a:prstGeom>
            <a:gradFill flip="none" rotWithShape="1">
              <a:gsLst>
                <a:gs pos="0">
                  <a:srgbClr val="A6D0F5">
                    <a:alpha val="0"/>
                  </a:srgbClr>
                </a:gs>
                <a:gs pos="100000">
                  <a:srgbClr val="1260A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100" dirty="0">
                <a:solidFill>
                  <a:schemeClr val="tx1"/>
                </a:solidFill>
              </a:endParaRPr>
            </a:p>
          </p:txBody>
        </p:sp>
        <p:sp>
          <p:nvSpPr>
            <p:cNvPr id="104" name="Textfeld 103">
              <a:extLst>
                <a:ext uri="{FF2B5EF4-FFF2-40B4-BE49-F238E27FC236}">
                  <a16:creationId xmlns:a16="http://schemas.microsoft.com/office/drawing/2014/main" id="{788DA349-DEBB-3345-847D-CF39C1D5E150}"/>
                </a:ext>
              </a:extLst>
            </p:cNvPr>
            <p:cNvSpPr txBox="1"/>
            <p:nvPr/>
          </p:nvSpPr>
          <p:spPr>
            <a:xfrm>
              <a:off x="1154827" y="6002203"/>
              <a:ext cx="1805735" cy="1275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endParaRPr lang="de-DE" sz="1200" dirty="0">
                <a:effectLst/>
              </a:endParaRPr>
            </a:p>
          </p:txBody>
        </p:sp>
      </p:grpSp>
      <p:sp>
        <p:nvSpPr>
          <p:cNvPr id="70" name="Textfeld 69">
            <a:extLst>
              <a:ext uri="{FF2B5EF4-FFF2-40B4-BE49-F238E27FC236}">
                <a16:creationId xmlns:a16="http://schemas.microsoft.com/office/drawing/2014/main" id="{53433B7A-7CE4-0142-B0AB-C41DCB20B83D}"/>
              </a:ext>
            </a:extLst>
          </p:cNvPr>
          <p:cNvSpPr txBox="1"/>
          <p:nvPr/>
        </p:nvSpPr>
        <p:spPr>
          <a:xfrm>
            <a:off x="707206" y="4456610"/>
            <a:ext cx="227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1260A9"/>
                </a:solidFill>
              </a:rPr>
              <a:t>Interesse geweckt?</a:t>
            </a:r>
          </a:p>
        </p:txBody>
      </p:sp>
      <p:sp>
        <p:nvSpPr>
          <p:cNvPr id="110" name="Sechseck 109">
            <a:extLst>
              <a:ext uri="{FF2B5EF4-FFF2-40B4-BE49-F238E27FC236}">
                <a16:creationId xmlns:a16="http://schemas.microsoft.com/office/drawing/2014/main" id="{44586DF6-74CB-C240-AE6E-957DB004C9D8}"/>
              </a:ext>
            </a:extLst>
          </p:cNvPr>
          <p:cNvSpPr>
            <a:spLocks/>
          </p:cNvSpPr>
          <p:nvPr/>
        </p:nvSpPr>
        <p:spPr>
          <a:xfrm rot="5400000">
            <a:off x="4069671" y="6105737"/>
            <a:ext cx="1291478" cy="4154282"/>
          </a:xfrm>
          <a:prstGeom prst="hexagon">
            <a:avLst>
              <a:gd name="adj" fmla="val 9444"/>
              <a:gd name="vf" fmla="val 115470"/>
            </a:avLst>
          </a:prstGeom>
          <a:gradFill flip="none" rotWithShape="1">
            <a:gsLst>
              <a:gs pos="0">
                <a:srgbClr val="F4B7B9">
                  <a:alpha val="0"/>
                </a:srgbClr>
              </a:gs>
              <a:gs pos="100000">
                <a:srgbClr val="D33D2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b" anchorCtr="0"/>
          <a:lstStyle/>
          <a:p>
            <a:pPr algn="ctr"/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39056284-23A6-1247-BAA7-BC237294CDC7}"/>
              </a:ext>
            </a:extLst>
          </p:cNvPr>
          <p:cNvSpPr txBox="1"/>
          <p:nvPr/>
        </p:nvSpPr>
        <p:spPr>
          <a:xfrm>
            <a:off x="195491" y="4656665"/>
            <a:ext cx="3122141" cy="236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just"/>
            <a:br>
              <a:rPr lang="de-DE" sz="1400" dirty="0"/>
            </a:br>
            <a:r>
              <a:rPr lang="de-DE" sz="1400" dirty="0"/>
              <a:t>Du bist in der 9. Klasse oder in der Oberstufe und möchtest in das MILeNa Programm reinschnuppern? Melde dich bei: </a:t>
            </a:r>
          </a:p>
          <a:p>
            <a:pPr algn="just"/>
            <a:endParaRPr lang="de-DE" sz="1400" dirty="0"/>
          </a:p>
          <a:p>
            <a:pPr marL="285750" indent="-285750" algn="just">
              <a:buFontTx/>
              <a:buChar char="-"/>
            </a:pPr>
            <a:r>
              <a:rPr lang="de-DE" sz="1400" dirty="0" err="1"/>
              <a:t>C.Daamen</a:t>
            </a:r>
            <a:endParaRPr lang="de-DE" sz="1400" dirty="0"/>
          </a:p>
          <a:p>
            <a:pPr marL="285750" indent="-285750" algn="just">
              <a:buFontTx/>
              <a:buChar char="-"/>
            </a:pPr>
            <a:r>
              <a:rPr lang="de-DE" sz="1400" dirty="0">
                <a:hlinkClick r:id="rId8"/>
              </a:rPr>
              <a:t>c. daamen@avh-gymnasium.de</a:t>
            </a:r>
            <a:endParaRPr lang="de-DE" sz="1400" dirty="0"/>
          </a:p>
          <a:p>
            <a:pPr marL="285750" indent="-285750" algn="just">
              <a:buFontTx/>
              <a:buChar char="-"/>
            </a:pPr>
            <a:r>
              <a:rPr lang="de-DE" sz="1400" dirty="0" err="1"/>
              <a:t>S.Hagemann</a:t>
            </a:r>
            <a:endParaRPr lang="de-DE" sz="1400" dirty="0"/>
          </a:p>
          <a:p>
            <a:pPr marL="285750" indent="-285750" algn="just">
              <a:buFontTx/>
              <a:buChar char="-"/>
            </a:pPr>
            <a:r>
              <a:rPr lang="de-DE" sz="1400" dirty="0" err="1">
                <a:hlinkClick r:id="rId9"/>
              </a:rPr>
              <a:t>S.hagemann</a:t>
            </a:r>
            <a:r>
              <a:rPr lang="de-DE" sz="1400" err="1">
                <a:hlinkClick r:id="rId9"/>
              </a:rPr>
              <a:t>@</a:t>
            </a:r>
            <a:r>
              <a:rPr lang="de-DE" sz="1400">
                <a:hlinkClick r:id="rId9"/>
              </a:rPr>
              <a:t>avh-gymnasium.de</a:t>
            </a:r>
            <a:endParaRPr lang="de-DE" sz="1400"/>
          </a:p>
          <a:p>
            <a:pPr marL="285750" indent="-285750" algn="just">
              <a:buFontTx/>
              <a:buChar char="-"/>
            </a:pPr>
            <a:endParaRPr lang="de-DE" sz="1400" dirty="0"/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5BA9188F-1D5E-4141-A9FF-CDE425C0B8FF}"/>
              </a:ext>
            </a:extLst>
          </p:cNvPr>
          <p:cNvGrpSpPr/>
          <p:nvPr/>
        </p:nvGrpSpPr>
        <p:grpSpPr>
          <a:xfrm>
            <a:off x="4405117" y="3006938"/>
            <a:ext cx="2406218" cy="816748"/>
            <a:chOff x="2589777" y="4053360"/>
            <a:chExt cx="2556791" cy="867857"/>
          </a:xfrm>
        </p:grpSpPr>
        <p:sp>
          <p:nvSpPr>
            <p:cNvPr id="53" name="Sechseck 52">
              <a:extLst>
                <a:ext uri="{FF2B5EF4-FFF2-40B4-BE49-F238E27FC236}">
                  <a16:creationId xmlns:a16="http://schemas.microsoft.com/office/drawing/2014/main" id="{CD56B8E4-2A7F-DC45-8B8E-E56A0BE35188}"/>
                </a:ext>
              </a:extLst>
            </p:cNvPr>
            <p:cNvSpPr/>
            <p:nvPr/>
          </p:nvSpPr>
          <p:spPr>
            <a:xfrm>
              <a:off x="2589777" y="4070760"/>
              <a:ext cx="2556791" cy="841424"/>
            </a:xfrm>
            <a:prstGeom prst="hexagon">
              <a:avLst>
                <a:gd name="adj" fmla="val 15225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25000"/>
                  </a:srgbClr>
                </a:gs>
                <a:gs pos="100000">
                  <a:srgbClr val="428E1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7" name="Grafik 56" descr="Ein Bild, das Person, darstellend, Gruppe, Personen enthält.&#10;&#10;Automatisch generierte Beschreibung">
              <a:extLst>
                <a:ext uri="{FF2B5EF4-FFF2-40B4-BE49-F238E27FC236}">
                  <a16:creationId xmlns:a16="http://schemas.microsoft.com/office/drawing/2014/main" id="{01591737-886A-D742-9DAC-1951CEA3D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43408" y="4053360"/>
              <a:ext cx="2422482" cy="867857"/>
            </a:xfrm>
            <a:prstGeom prst="rect">
              <a:avLst/>
            </a:prstGeom>
            <a:effectLst>
              <a:softEdge rad="127000"/>
            </a:effectLst>
          </p:spPr>
        </p:pic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6EE03D7-F0CE-6346-A693-E0FDACFB8945}"/>
              </a:ext>
            </a:extLst>
          </p:cNvPr>
          <p:cNvGrpSpPr/>
          <p:nvPr/>
        </p:nvGrpSpPr>
        <p:grpSpPr>
          <a:xfrm>
            <a:off x="-4399" y="2998951"/>
            <a:ext cx="2424359" cy="832722"/>
            <a:chOff x="2570501" y="4070760"/>
            <a:chExt cx="2576067" cy="884831"/>
          </a:xfrm>
        </p:grpSpPr>
        <p:sp>
          <p:nvSpPr>
            <p:cNvPr id="59" name="Sechseck 58">
              <a:extLst>
                <a:ext uri="{FF2B5EF4-FFF2-40B4-BE49-F238E27FC236}">
                  <a16:creationId xmlns:a16="http://schemas.microsoft.com/office/drawing/2014/main" id="{00F874B4-A5C3-4E4D-8A33-27BF332D5FF8}"/>
                </a:ext>
              </a:extLst>
            </p:cNvPr>
            <p:cNvSpPr/>
            <p:nvPr/>
          </p:nvSpPr>
          <p:spPr>
            <a:xfrm>
              <a:off x="2589777" y="4070760"/>
              <a:ext cx="2556791" cy="841424"/>
            </a:xfrm>
            <a:prstGeom prst="hexagon">
              <a:avLst>
                <a:gd name="adj" fmla="val 15225"/>
                <a:gd name="vf" fmla="val 115470"/>
              </a:avLst>
            </a:prstGeom>
            <a:gradFill flip="none" rotWithShape="1">
              <a:gsLst>
                <a:gs pos="0">
                  <a:srgbClr val="A5D38A">
                    <a:alpha val="25000"/>
                  </a:srgbClr>
                </a:gs>
                <a:gs pos="100000">
                  <a:srgbClr val="428E1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60" name="Grafik 59">
              <a:extLst>
                <a:ext uri="{FF2B5EF4-FFF2-40B4-BE49-F238E27FC236}">
                  <a16:creationId xmlns:a16="http://schemas.microsoft.com/office/drawing/2014/main" id="{AC60D9C0-B276-344B-80A8-2749A2E180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" r="16427"/>
            <a:stretch/>
          </p:blipFill>
          <p:spPr>
            <a:xfrm>
              <a:off x="2570501" y="4087734"/>
              <a:ext cx="1321135" cy="867857"/>
            </a:xfrm>
            <a:prstGeom prst="rect">
              <a:avLst/>
            </a:prstGeom>
            <a:effectLst>
              <a:softEdge rad="127000"/>
            </a:effectLst>
          </p:spPr>
        </p:pic>
      </p:grpSp>
      <p:pic>
        <p:nvPicPr>
          <p:cNvPr id="61" name="Grafik 60">
            <a:extLst>
              <a:ext uri="{FF2B5EF4-FFF2-40B4-BE49-F238E27FC236}">
                <a16:creationId xmlns:a16="http://schemas.microsoft.com/office/drawing/2014/main" id="{E1EE083E-AB88-4D4B-A57D-B70463C1C5E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951" r="-276"/>
          <a:stretch/>
        </p:blipFill>
        <p:spPr>
          <a:xfrm>
            <a:off x="1207781" y="3006938"/>
            <a:ext cx="1282465" cy="81674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39056284-23A6-1247-BAA7-BC237294CDC7}"/>
              </a:ext>
            </a:extLst>
          </p:cNvPr>
          <p:cNvSpPr txBox="1"/>
          <p:nvPr/>
        </p:nvSpPr>
        <p:spPr>
          <a:xfrm>
            <a:off x="2722052" y="7618654"/>
            <a:ext cx="3920994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de-DE" sz="1400" b="1" dirty="0"/>
              <a:t>Kontakt an der Universität Bonn: </a:t>
            </a:r>
            <a:br>
              <a:rPr lang="de-DE" sz="1400" dirty="0"/>
            </a:br>
            <a:r>
              <a:rPr lang="de-DE" sz="1400" dirty="0"/>
              <a:t>Amélie </a:t>
            </a:r>
            <a:r>
              <a:rPr lang="de-DE" sz="1400" dirty="0" err="1"/>
              <a:t>Tessartz</a:t>
            </a:r>
            <a:r>
              <a:rPr lang="de-DE" sz="1400" dirty="0"/>
              <a:t> &amp; Jan Heysel, </a:t>
            </a:r>
            <a:r>
              <a:rPr lang="de-DE" sz="1400" dirty="0">
                <a:hlinkClick r:id="rId13"/>
              </a:rPr>
              <a:t>milena@uni-bonn.de</a:t>
            </a:r>
            <a:r>
              <a:rPr lang="de-DE" sz="1400" dirty="0"/>
              <a:t> </a:t>
            </a:r>
          </a:p>
          <a:p>
            <a:endParaRPr lang="de-DE" sz="1400" dirty="0"/>
          </a:p>
          <a:p>
            <a:r>
              <a:rPr lang="de-DE" sz="1400" b="1" dirty="0"/>
              <a:t>Website für weitere Infos: </a:t>
            </a:r>
          </a:p>
          <a:p>
            <a:r>
              <a:rPr lang="de-DE" sz="1400" u="sng" dirty="0">
                <a:hlinkClick r:id="rId14"/>
              </a:rPr>
              <a:t>https://metropolregion-rheinland.de/milena/</a:t>
            </a:r>
            <a:r>
              <a:rPr lang="de-DE" sz="1400" u="sng" dirty="0"/>
              <a:t> </a:t>
            </a:r>
            <a:endParaRPr lang="de-DE" sz="1400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66087A8-57B2-6543-8150-5E4DA4928708}"/>
              </a:ext>
            </a:extLst>
          </p:cNvPr>
          <p:cNvGrpSpPr/>
          <p:nvPr/>
        </p:nvGrpSpPr>
        <p:grpSpPr>
          <a:xfrm>
            <a:off x="3434623" y="4227168"/>
            <a:ext cx="3348000" cy="3216652"/>
            <a:chOff x="1087496" y="4687163"/>
            <a:chExt cx="1940400" cy="2221641"/>
          </a:xfrm>
        </p:grpSpPr>
        <p:sp>
          <p:nvSpPr>
            <p:cNvPr id="37" name="Sechseck 36">
              <a:extLst>
                <a:ext uri="{FF2B5EF4-FFF2-40B4-BE49-F238E27FC236}">
                  <a16:creationId xmlns:a16="http://schemas.microsoft.com/office/drawing/2014/main" id="{F835B07A-F88C-6043-B7C5-603A28C15FF4}"/>
                </a:ext>
              </a:extLst>
            </p:cNvPr>
            <p:cNvSpPr>
              <a:spLocks/>
            </p:cNvSpPr>
            <p:nvPr/>
          </p:nvSpPr>
          <p:spPr>
            <a:xfrm rot="5400000">
              <a:off x="946875" y="4827784"/>
              <a:ext cx="2221641" cy="1940400"/>
            </a:xfrm>
            <a:prstGeom prst="hexagon">
              <a:avLst>
                <a:gd name="adj" fmla="val 9444"/>
                <a:gd name="vf" fmla="val 115470"/>
              </a:avLst>
            </a:prstGeom>
            <a:gradFill flip="none" rotWithShape="1">
              <a:gsLst>
                <a:gs pos="0">
                  <a:srgbClr val="A6D0F5">
                    <a:alpha val="0"/>
                  </a:srgbClr>
                </a:gs>
                <a:gs pos="100000">
                  <a:srgbClr val="1260A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b" anchorCtr="0"/>
            <a:lstStyle/>
            <a:p>
              <a:pPr algn="ctr"/>
              <a:endParaRPr lang="de-DE" sz="11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788DA349-DEBB-3345-847D-CF39C1D5E150}"/>
                </a:ext>
              </a:extLst>
            </p:cNvPr>
            <p:cNvSpPr txBox="1"/>
            <p:nvPr/>
          </p:nvSpPr>
          <p:spPr>
            <a:xfrm>
              <a:off x="1154827" y="6002203"/>
              <a:ext cx="1805735" cy="1275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endParaRPr lang="de-DE" sz="1200" dirty="0">
                <a:effectLst/>
              </a:endParaRPr>
            </a:p>
          </p:txBody>
        </p:sp>
      </p:grpSp>
      <p:sp>
        <p:nvSpPr>
          <p:cNvPr id="39" name="Textfeld 38">
            <a:extLst>
              <a:ext uri="{FF2B5EF4-FFF2-40B4-BE49-F238E27FC236}">
                <a16:creationId xmlns:a16="http://schemas.microsoft.com/office/drawing/2014/main" id="{53433B7A-7CE4-0142-B0AB-C41DCB20B83D}"/>
              </a:ext>
            </a:extLst>
          </p:cNvPr>
          <p:cNvSpPr txBox="1"/>
          <p:nvPr/>
        </p:nvSpPr>
        <p:spPr>
          <a:xfrm>
            <a:off x="3988103" y="4479016"/>
            <a:ext cx="2249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1260A9"/>
                </a:solidFill>
              </a:rPr>
              <a:t>Termine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39056284-23A6-1247-BAA7-BC237294CDC7}"/>
              </a:ext>
            </a:extLst>
          </p:cNvPr>
          <p:cNvSpPr txBox="1"/>
          <p:nvPr/>
        </p:nvSpPr>
        <p:spPr>
          <a:xfrm>
            <a:off x="3555454" y="4679071"/>
            <a:ext cx="3087592" cy="21544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just"/>
            <a:br>
              <a:rPr lang="de-DE" sz="1400" dirty="0"/>
            </a:br>
            <a:r>
              <a:rPr lang="de-DE" sz="1400" dirty="0"/>
              <a:t>Auftaktveranstaltung: </a:t>
            </a:r>
          </a:p>
          <a:p>
            <a:pPr algn="just"/>
            <a:r>
              <a:rPr lang="de-DE" sz="1400" dirty="0"/>
              <a:t>02.09.2021</a:t>
            </a:r>
          </a:p>
          <a:p>
            <a:pPr algn="just"/>
            <a:endParaRPr lang="de-DE" sz="1400" dirty="0"/>
          </a:p>
          <a:p>
            <a:pPr algn="just"/>
            <a:r>
              <a:rPr lang="de-DE" sz="1400" dirty="0"/>
              <a:t>MILeNa Basis Workshop Bonn:</a:t>
            </a:r>
          </a:p>
          <a:p>
            <a:pPr algn="just"/>
            <a:r>
              <a:rPr lang="de-DE" sz="1400" dirty="0"/>
              <a:t>20. – 22. Oktober 2021</a:t>
            </a:r>
          </a:p>
          <a:p>
            <a:pPr algn="just"/>
            <a:endParaRPr lang="de-DE" sz="1400" dirty="0"/>
          </a:p>
          <a:p>
            <a:pPr algn="just"/>
            <a:r>
              <a:rPr lang="de-DE" sz="1400" dirty="0"/>
              <a:t>Termine zu weiteren freiwilligen programmbezogenen Aktivitäten erhältst Du im laufenden Programm. </a:t>
            </a:r>
          </a:p>
        </p:txBody>
      </p:sp>
    </p:spTree>
    <p:extLst>
      <p:ext uri="{BB962C8B-B14F-4D97-AF65-F5344CB8AC3E}">
        <p14:creationId xmlns:p14="http://schemas.microsoft.com/office/powerpoint/2010/main" val="231517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416</Words>
  <Application>Microsoft Office PowerPoint</Application>
  <PresentationFormat>A4-Papier (210 x 297 mm)</PresentationFormat>
  <Paragraphs>81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Maria Hinkelmann</dc:creator>
  <cp:lastModifiedBy>Hagemann, Silke</cp:lastModifiedBy>
  <cp:revision>86</cp:revision>
  <cp:lastPrinted>2021-01-29T10:41:36Z</cp:lastPrinted>
  <dcterms:created xsi:type="dcterms:W3CDTF">2021-01-16T11:41:41Z</dcterms:created>
  <dcterms:modified xsi:type="dcterms:W3CDTF">2021-05-04T15:25:33Z</dcterms:modified>
</cp:coreProperties>
</file>